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620" r:id="rId3"/>
    <p:sldId id="659" r:id="rId4"/>
    <p:sldId id="660" r:id="rId5"/>
    <p:sldId id="655" r:id="rId6"/>
    <p:sldId id="281" r:id="rId7"/>
    <p:sldId id="267" r:id="rId8"/>
    <p:sldId id="666" r:id="rId9"/>
    <p:sldId id="272" r:id="rId10"/>
    <p:sldId id="661" r:id="rId11"/>
    <p:sldId id="662" r:id="rId12"/>
    <p:sldId id="663" r:id="rId13"/>
    <p:sldId id="664" r:id="rId14"/>
    <p:sldId id="665" r:id="rId15"/>
    <p:sldId id="295" r:id="rId16"/>
    <p:sldId id="296" r:id="rId17"/>
    <p:sldId id="298" r:id="rId18"/>
    <p:sldId id="651" r:id="rId19"/>
    <p:sldId id="289" r:id="rId20"/>
    <p:sldId id="648" r:id="rId21"/>
    <p:sldId id="649" r:id="rId22"/>
    <p:sldId id="615" r:id="rId23"/>
    <p:sldId id="616" r:id="rId24"/>
    <p:sldId id="284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6F"/>
    <a:srgbClr val="5C3483"/>
    <a:srgbClr val="C3ACD0"/>
    <a:srgbClr val="A17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291" autoAdjust="0"/>
  </p:normalViewPr>
  <p:slideViewPr>
    <p:cSldViewPr snapToGrid="0">
      <p:cViewPr>
        <p:scale>
          <a:sx n="60" d="100"/>
          <a:sy n="60" d="100"/>
        </p:scale>
        <p:origin x="1146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0209F-8B31-44CB-AC4F-B21705A85EB8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30157-E38B-410C-B841-89386EBC7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68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166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34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61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530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95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580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09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9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1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69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8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OSUC Observatoire des Sciences de l’Univers en région Centre-Val de Loire (OSUC)</a:t>
            </a:r>
          </a:p>
          <a:p>
            <a:r>
              <a:rPr lang="fr-FR" dirty="0"/>
              <a:t>+ correspondants dans les labos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F90F-C5C2-48CA-BD1B-8EED021DA40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023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82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84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30157-E38B-410C-B841-89386EBC73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18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EF27DE-570B-46D1-8B37-0FC1E333FCB6}"/>
              </a:ext>
            </a:extLst>
          </p:cNvPr>
          <p:cNvSpPr/>
          <p:nvPr userDrawn="1"/>
        </p:nvSpPr>
        <p:spPr>
          <a:xfrm>
            <a:off x="-1" y="0"/>
            <a:ext cx="9339943" cy="6858000"/>
          </a:xfrm>
          <a:prstGeom prst="rect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6B964E-AE2C-4B83-8405-D81FE45844DE}"/>
              </a:ext>
            </a:extLst>
          </p:cNvPr>
          <p:cNvSpPr/>
          <p:nvPr userDrawn="1"/>
        </p:nvSpPr>
        <p:spPr>
          <a:xfrm>
            <a:off x="9339941" y="0"/>
            <a:ext cx="2852057" cy="2852057"/>
          </a:xfrm>
          <a:prstGeom prst="rect">
            <a:avLst/>
          </a:prstGeom>
          <a:solidFill>
            <a:srgbClr val="C3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F7089-713F-4B12-93DE-39285E4732E7}"/>
              </a:ext>
            </a:extLst>
          </p:cNvPr>
          <p:cNvSpPr/>
          <p:nvPr userDrawn="1"/>
        </p:nvSpPr>
        <p:spPr>
          <a:xfrm>
            <a:off x="9339940" y="2852057"/>
            <a:ext cx="2852057" cy="4005943"/>
          </a:xfrm>
          <a:prstGeom prst="rect">
            <a:avLst/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0F5F252-30C8-44E0-98C1-9F3CEE6B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1" y="353881"/>
            <a:ext cx="1816161" cy="6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5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982386A-7923-401D-8181-504CE1DD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B1E470-EBC0-4F06-929B-6BB4F3822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E2C3C-364C-43CF-800A-E57251F7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D99FF8-20E6-47FF-9BB0-4FE2BA84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40AB89-881D-4A61-BABF-6DA1BAF1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7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2993C6C-E675-4387-A97E-1B7DEC320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1" y="367460"/>
            <a:ext cx="1891914" cy="6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994B800-F1DB-457C-A743-29896A9387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9" y="445097"/>
            <a:ext cx="1186851" cy="4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5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0C507E-E87B-4404-BFB0-961B2DEDB85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1453EC4-DA03-47EB-8BE7-AC25887CA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1" y="444557"/>
            <a:ext cx="1189611" cy="4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0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5CBF51-A624-49AF-AA96-854181024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1"/>
            <a:ext cx="61722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32923-9D8B-466C-85B4-8380687249DD}"/>
              </a:ext>
            </a:extLst>
          </p:cNvPr>
          <p:cNvSpPr/>
          <p:nvPr userDrawn="1"/>
        </p:nvSpPr>
        <p:spPr>
          <a:xfrm>
            <a:off x="0" y="0"/>
            <a:ext cx="6019800" cy="6858000"/>
          </a:xfrm>
          <a:prstGeom prst="rect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98F0A2-DA9B-4D65-A169-F820F619C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1" y="444557"/>
            <a:ext cx="1189611" cy="4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D8D1F-C316-4532-AAFD-0A0E059E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D24AC0-063F-4359-BE64-9141DAFB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D55C75-3F68-4C35-AA3F-E969C8C18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46C287-49F0-4401-8EAD-C75F66DD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97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50900C8-3A4E-4AA0-9670-9FBF582E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DC1F7E-E73B-43C8-BCD6-549F2A85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9D9837-5141-428A-A74F-E0D8F42F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74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A80E8-A33A-48A7-9E81-A141BAA8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5EEE09-596E-44EA-9D0E-A5C845D1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61A1D7-B5F8-44A3-82C0-D8C347CA5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E4ECFB-E4EE-4BF8-B241-1F133DBB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61D081-F769-4E4B-AF5B-3EFD4497B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D9BD13-8716-47F6-85A1-AA21EFDC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17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FF01A-4976-453C-8A3A-21B98199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4EFE25-865D-4A15-AFB8-E29F89B2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F4464-F1DB-4C14-A489-EC690928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74AC82-D6BB-49DF-8008-6442D6A2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7E75F4-DCD0-4B69-AD8F-28A5CDBC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74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045009-CCE7-45C1-B55E-36098124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7BE9FD-5063-4C95-A1C3-1ADC5DFE7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DFE34F-75B3-4240-A85A-9FA30E611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C34C-6056-48F3-881F-BC687373E0FB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2F7F6E-EB8D-4B66-A452-B09EBFCD0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869442-F8A5-41F6-B70A-FC332AAA5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B798-64EF-4215-B96B-254B4DE78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3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1" r:id="rId3"/>
    <p:sldLayoutId id="2147483652" r:id="rId4"/>
    <p:sldLayoutId id="2147483657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echerche.data.gouv.fr/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CE82C6-3E31-4159-BB58-900D0A6910D2}"/>
              </a:ext>
            </a:extLst>
          </p:cNvPr>
          <p:cNvSpPr txBox="1"/>
          <p:nvPr/>
        </p:nvSpPr>
        <p:spPr>
          <a:xfrm>
            <a:off x="746381" y="2496953"/>
            <a:ext cx="6912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L’Atelier de la donnée </a:t>
            </a:r>
            <a:br>
              <a:rPr lang="fr-FR" sz="5400" b="1" dirty="0">
                <a:solidFill>
                  <a:schemeClr val="bg1"/>
                </a:solidFill>
              </a:rPr>
            </a:br>
            <a:r>
              <a:rPr lang="fr-FR" sz="5400" b="1" dirty="0">
                <a:solidFill>
                  <a:schemeClr val="bg1"/>
                </a:solidFill>
              </a:rPr>
              <a:t>Centre-Val de Loire</a:t>
            </a:r>
            <a:endParaRPr lang="fr-FR" sz="5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DEED7C-EC9D-4419-BAB7-C1B725F76C50}"/>
              </a:ext>
            </a:extLst>
          </p:cNvPr>
          <p:cNvSpPr txBox="1"/>
          <p:nvPr/>
        </p:nvSpPr>
        <p:spPr>
          <a:xfrm>
            <a:off x="9679526" y="3149180"/>
            <a:ext cx="168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</a:rPr>
              <a:t>Xx/xx/</a:t>
            </a:r>
            <a:r>
              <a:rPr lang="fr-FR" sz="2400" dirty="0" err="1">
                <a:solidFill>
                  <a:schemeClr val="bg1"/>
                </a:solidFill>
              </a:rPr>
              <a:t>xxxx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A46156-D529-4181-8482-C68C6CF4B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8" y="5977961"/>
            <a:ext cx="888687" cy="4003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C9ACC2-C4BB-4FCB-8839-416769361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6010619"/>
            <a:ext cx="7505700" cy="4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0" y="3261794"/>
            <a:ext cx="45742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Conseils sur :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choix du modèle de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Les questions de production et/ou réutilisation de données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Traitement, organisation des données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Stockage, sécurisation des données pendant la durée du projet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Diffusion et partage des données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BB4970-A3F6-4FE3-A5C6-20CBBFAFFE99}"/>
              </a:ext>
            </a:extLst>
          </p:cNvPr>
          <p:cNvSpPr txBox="1"/>
          <p:nvPr/>
        </p:nvSpPr>
        <p:spPr>
          <a:xfrm>
            <a:off x="5542672" y="3261851"/>
            <a:ext cx="201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Formation </a:t>
            </a:r>
          </a:p>
          <a:p>
            <a:r>
              <a:rPr lang="fr-FR" sz="2400" b="1" dirty="0">
                <a:solidFill>
                  <a:srgbClr val="00946F"/>
                </a:solidFill>
              </a:rPr>
              <a:t>à DMP-</a:t>
            </a:r>
            <a:r>
              <a:rPr lang="fr-FR" sz="2400" b="1" dirty="0" err="1">
                <a:solidFill>
                  <a:srgbClr val="00946F"/>
                </a:solidFill>
              </a:rPr>
              <a:t>Opidor</a:t>
            </a:r>
            <a:endParaRPr lang="fr-FR" sz="2400" b="1" dirty="0">
              <a:solidFill>
                <a:srgbClr val="00946F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037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Accompagnement à la rédaction de plan </a:t>
            </a:r>
          </a:p>
          <a:p>
            <a:pPr lvl="0"/>
            <a:r>
              <a:rPr lang="fr-FR" sz="3600" b="1" dirty="0">
                <a:solidFill>
                  <a:srgbClr val="5C3483"/>
                </a:solidFill>
              </a:rPr>
              <a:t>de gestion de données (PGD)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DB98D0-2F3D-4BD0-A35B-5B5DB59C30A4}"/>
              </a:ext>
            </a:extLst>
          </p:cNvPr>
          <p:cNvSpPr txBox="1"/>
          <p:nvPr/>
        </p:nvSpPr>
        <p:spPr>
          <a:xfrm>
            <a:off x="8429158" y="3251257"/>
            <a:ext cx="3051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Relecture de plan </a:t>
            </a:r>
          </a:p>
          <a:p>
            <a:r>
              <a:rPr lang="fr-FR" sz="2400" b="1" dirty="0">
                <a:solidFill>
                  <a:srgbClr val="00946F"/>
                </a:solidFill>
              </a:rPr>
              <a:t>de gestion de données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311F6D-B552-4230-B334-8742B0CE8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4" y="323272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0" y="2734224"/>
            <a:ext cx="103420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Conseils sur les bonnes pratiques de description des données afin </a:t>
            </a:r>
            <a:br>
              <a:rPr lang="fr-FR" sz="2400" b="1" dirty="0">
                <a:solidFill>
                  <a:srgbClr val="00946F"/>
                </a:solidFill>
              </a:rPr>
            </a:br>
            <a:r>
              <a:rPr lang="fr-FR" sz="2400" b="1" dirty="0">
                <a:solidFill>
                  <a:srgbClr val="00946F"/>
                </a:solidFill>
              </a:rPr>
              <a:t>de les rendre Facile à trouver, Accessibles, Interopérables et Réutilisables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Vocabulaires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Ontologies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Normes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Formats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basés sur les expertises disciplinaires des centres de ressources thématiques de </a:t>
            </a:r>
            <a:r>
              <a:rPr lang="fr-FR" u="sng" dirty="0">
                <a:hlinkClick r:id="rId2"/>
              </a:rPr>
              <a:t>l’écosystème Recherche Data Gouv</a:t>
            </a:r>
            <a:r>
              <a:rPr lang="fr-FR" dirty="0"/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03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Conseils sur la </a:t>
            </a:r>
            <a:r>
              <a:rPr lang="fr-FR" sz="3600" b="1" dirty="0" err="1">
                <a:solidFill>
                  <a:srgbClr val="5C3483"/>
                </a:solidFill>
              </a:rPr>
              <a:t>FAIRisation</a:t>
            </a:r>
            <a:r>
              <a:rPr lang="fr-FR" sz="3600" b="1" dirty="0">
                <a:solidFill>
                  <a:srgbClr val="5C3483"/>
                </a:solidFill>
              </a:rPr>
              <a:t> des données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7DFA92-0D63-4E21-B063-8B3B42195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1" y="5059938"/>
            <a:ext cx="668467" cy="6684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F3AA52-0BB7-423B-833B-6E9661F49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4" y="323273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3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0" y="2780815"/>
            <a:ext cx="51710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Conseils sur :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Définition et traitement des données sensibles et/ou personnelles.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Ouverture des données afin de respecter le principe « aussi ouvert que possible, aussi fermé que nécessaire 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Choix des licences de diffusion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03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Conseils éthiques et juridiques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E8A00-CB01-4510-B46B-E00B6C7F7E36}"/>
              </a:ext>
            </a:extLst>
          </p:cNvPr>
          <p:cNvSpPr/>
          <p:nvPr/>
        </p:nvSpPr>
        <p:spPr>
          <a:xfrm>
            <a:off x="9086827" y="3929728"/>
            <a:ext cx="860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À venir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9110FE-3459-4AD6-BBEE-3532EE8CA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5" y="323273"/>
            <a:ext cx="957819" cy="957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AE91B6-D165-4D00-93C7-24A6B4D1B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4" y="323272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0" y="2867899"/>
            <a:ext cx="797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Conseils sur :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Stockage et </a:t>
            </a:r>
            <a:r>
              <a:rPr lang="fr-FR" b="1" dirty="0"/>
              <a:t>sécurité</a:t>
            </a:r>
            <a:r>
              <a:rPr lang="fr-FR" dirty="0"/>
              <a:t> des données tout au long du cycle de vie des données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Définition des solutions de stockage adaptées à leur niveau de criticité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Définition des niveaux de sécurité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Conservation à long terme des données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Préparation des données tout au long du cycle de vie des données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Choix des données à archiver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Lieux et méthodes d’archivage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229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Conseils sur la préservation et sécurité des données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659338-1821-41AB-8C46-81EC1D973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4" y="281070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0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1" y="2867899"/>
            <a:ext cx="2084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Organisation de formations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229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Sensibilisation et formations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D3B0E-5B59-4B09-8916-7EEDCA121160}"/>
              </a:ext>
            </a:extLst>
          </p:cNvPr>
          <p:cNvSpPr/>
          <p:nvPr/>
        </p:nvSpPr>
        <p:spPr>
          <a:xfrm>
            <a:off x="4354028" y="2828835"/>
            <a:ext cx="20043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Organisation </a:t>
            </a:r>
          </a:p>
          <a:p>
            <a:r>
              <a:rPr lang="fr-FR" sz="2400" b="1" dirty="0">
                <a:solidFill>
                  <a:srgbClr val="00946F"/>
                </a:solidFill>
              </a:rPr>
              <a:t>d’actions de </a:t>
            </a:r>
          </a:p>
          <a:p>
            <a:r>
              <a:rPr lang="fr-FR" sz="2400" b="1" dirty="0">
                <a:solidFill>
                  <a:srgbClr val="00946F"/>
                </a:solidFill>
              </a:rPr>
              <a:t>sensibilisation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B5B5A3-0283-4411-B375-1609DC061BB0}"/>
              </a:ext>
            </a:extLst>
          </p:cNvPr>
          <p:cNvSpPr/>
          <p:nvPr/>
        </p:nvSpPr>
        <p:spPr>
          <a:xfrm>
            <a:off x="7659763" y="2867899"/>
            <a:ext cx="3563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Organisation d’un réseau de correspondants données dans les unités de recherche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D2AC2E-3B17-43CF-A6AD-27B9F75AC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3" y="329667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29F827-81AA-46C3-BDAE-FE613DC8B670}"/>
              </a:ext>
            </a:extLst>
          </p:cNvPr>
          <p:cNvSpPr txBox="1"/>
          <p:nvPr/>
        </p:nvSpPr>
        <p:spPr>
          <a:xfrm>
            <a:off x="1046460" y="1181883"/>
            <a:ext cx="989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Le réseau ADCVL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5923A4-EB28-4829-89F3-681B90752E5C}"/>
              </a:ext>
            </a:extLst>
          </p:cNvPr>
          <p:cNvSpPr txBox="1"/>
          <p:nvPr/>
        </p:nvSpPr>
        <p:spPr>
          <a:xfrm>
            <a:off x="1147128" y="2314821"/>
            <a:ext cx="98977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Personnels des SCD des universités d’Orléans et de 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Personnels des DSI de tous les partenaires (Responsable de la sécurité des systèmes d'information)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Personnels des services de valorisation des universités et du CNRS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Archivistes des universités d’Orléans et de Tours et du CNRS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/>
              <a:t>Personnels des services des affaires juridiques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/>
              <a:t>Délégués à la Protection des Données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personnels de la MSH Val de Loire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personnels d’accompagnement de l’OSUC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Réseau de correspondants science ouverte d’INRAE Centre Val de Loire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personnels de l’Atelier de la Donnée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Actuellement 3 personnes pour la préfiguration (web, communication et guides de bonnes pratiques)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i="1" dirty="0"/>
              <a:t>Dans les semaines à venir (sur financement du PUI (pôles universitaires d'innovation) Loire Valley Innov’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i="1" dirty="0"/>
              <a:t>1 Ingénieur </a:t>
            </a:r>
            <a:r>
              <a:rPr lang="fr-FR" sz="1600" i="1" dirty="0" err="1"/>
              <a:t>chargé-e</a:t>
            </a:r>
            <a:r>
              <a:rPr lang="fr-FR" sz="1600" i="1" dirty="0"/>
              <a:t> de l’accompagnement à la rédaction des plans de gestion de données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i="1" dirty="0"/>
              <a:t>1 ingénieur </a:t>
            </a:r>
            <a:r>
              <a:rPr lang="fr-FR" sz="1600" i="1" dirty="0" err="1"/>
              <a:t>chargé-e</a:t>
            </a:r>
            <a:r>
              <a:rPr lang="fr-FR" sz="1600" i="1" dirty="0"/>
              <a:t> de la détection et de la valorisation du patrimoine codes et logiciels. </a:t>
            </a:r>
          </a:p>
        </p:txBody>
      </p:sp>
    </p:spTree>
    <p:extLst>
      <p:ext uri="{BB962C8B-B14F-4D97-AF65-F5344CB8AC3E}">
        <p14:creationId xmlns:p14="http://schemas.microsoft.com/office/powerpoint/2010/main" val="159345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7266C5-477A-4EC6-8E8B-ADDBCEE2BE39}"/>
              </a:ext>
            </a:extLst>
          </p:cNvPr>
          <p:cNvSpPr txBox="1"/>
          <p:nvPr/>
        </p:nvSpPr>
        <p:spPr>
          <a:xfrm>
            <a:off x="659421" y="1217412"/>
            <a:ext cx="7167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Les partenaires de l’ADCVL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B22947-31D3-4BF5-9F16-01B1CFAC6D0D}"/>
              </a:ext>
            </a:extLst>
          </p:cNvPr>
          <p:cNvSpPr txBox="1"/>
          <p:nvPr/>
        </p:nvSpPr>
        <p:spPr>
          <a:xfrm>
            <a:off x="725899" y="2117716"/>
            <a:ext cx="10775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Réseau de 34 personnes</a:t>
            </a:r>
          </a:p>
          <a:p>
            <a:endParaRPr lang="fr-FR" sz="1400" dirty="0"/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B0F127AA-C5E3-465F-A62F-337CAFD6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121" y="4031045"/>
            <a:ext cx="4621941" cy="115252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A63C022-6367-4E73-BFE7-F4B2E082A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45" y="3606390"/>
            <a:ext cx="2999404" cy="200183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658BAF8-0507-4630-B30B-8F286A24A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32" y="4263766"/>
            <a:ext cx="1615574" cy="88284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E9466A8-523F-41C5-A5DA-4409D8FAE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120" y="2987920"/>
            <a:ext cx="1799844" cy="473964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9D966AD1-2C3C-4865-AC8B-08E3FE129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4651" y="761070"/>
            <a:ext cx="3482138" cy="492766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8EA8633-66E4-4A71-8325-9C3AD020F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52" y="4852916"/>
            <a:ext cx="5229225" cy="167163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4A555F5-71B5-4BC9-A3A4-760639518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89" y="5183570"/>
            <a:ext cx="1368860" cy="82570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6B54A58-C8A9-4B90-A34A-E1850022E4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5" y="2911504"/>
            <a:ext cx="2891661" cy="75202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582FFB0-90AE-4821-B1E9-FA400C4279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73" y="2688423"/>
            <a:ext cx="2657438" cy="11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1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29F827-81AA-46C3-BDAE-FE613DC8B670}"/>
              </a:ext>
            </a:extLst>
          </p:cNvPr>
          <p:cNvSpPr txBox="1"/>
          <p:nvPr/>
        </p:nvSpPr>
        <p:spPr>
          <a:xfrm>
            <a:off x="1147128" y="1592943"/>
            <a:ext cx="387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5C34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Gouvernance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5923A4-EB28-4829-89F3-681B90752E5C}"/>
              </a:ext>
            </a:extLst>
          </p:cNvPr>
          <p:cNvSpPr txBox="1"/>
          <p:nvPr/>
        </p:nvSpPr>
        <p:spPr>
          <a:xfrm>
            <a:off x="1007707" y="2628781"/>
            <a:ext cx="91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Comité de pilotage avec les représentants des établissements partenaires, les directions des services impliqués et le </a:t>
            </a:r>
            <a:r>
              <a:rPr lang="fr-FR" dirty="0" err="1"/>
              <a:t>DataCentre</a:t>
            </a:r>
            <a:r>
              <a:rPr lang="fr-FR" dirty="0"/>
              <a:t> Régional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Comité opérationnel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Groupes de travail par service de l’ADCVL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i="1" dirty="0"/>
              <a:t>Réseau de correspondants Science Ouverte dans les unités de recherche</a:t>
            </a:r>
          </a:p>
        </p:txBody>
      </p:sp>
    </p:spTree>
    <p:extLst>
      <p:ext uri="{BB962C8B-B14F-4D97-AF65-F5344CB8AC3E}">
        <p14:creationId xmlns:p14="http://schemas.microsoft.com/office/powerpoint/2010/main" val="281998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1B8CAD7-A8DC-4936-B2DC-28E7B24A71BD}"/>
              </a:ext>
            </a:extLst>
          </p:cNvPr>
          <p:cNvSpPr/>
          <p:nvPr/>
        </p:nvSpPr>
        <p:spPr>
          <a:xfrm>
            <a:off x="243462" y="2307101"/>
            <a:ext cx="3804779" cy="4276651"/>
          </a:xfrm>
          <a:prstGeom prst="roundRect">
            <a:avLst>
              <a:gd name="adj" fmla="val 58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C96EA8-F14D-45AE-948A-4045D80AF8FB}"/>
              </a:ext>
            </a:extLst>
          </p:cNvPr>
          <p:cNvSpPr/>
          <p:nvPr/>
        </p:nvSpPr>
        <p:spPr>
          <a:xfrm>
            <a:off x="369646" y="3701008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0D41AC-3486-47B7-A3E5-80A196CF394F}"/>
              </a:ext>
            </a:extLst>
          </p:cNvPr>
          <p:cNvSpPr/>
          <p:nvPr/>
        </p:nvSpPr>
        <p:spPr>
          <a:xfrm>
            <a:off x="509355" y="3627204"/>
            <a:ext cx="3454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5C3483"/>
                </a:solidFill>
              </a:rPr>
              <a:t>« Dans le cadre de la publication d'un article, nous voudrions déposer toutes les données brutes des western blot sur un entrepôt permettant l'attribution d’un  DOI. »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7D73AA7-E9D6-4732-BBBE-9C3FE47C6867}"/>
              </a:ext>
            </a:extLst>
          </p:cNvPr>
          <p:cNvSpPr/>
          <p:nvPr/>
        </p:nvSpPr>
        <p:spPr>
          <a:xfrm>
            <a:off x="369646" y="4810537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AC7D880-7D8E-4F13-AC63-16D96687DF19}"/>
              </a:ext>
            </a:extLst>
          </p:cNvPr>
          <p:cNvSpPr/>
          <p:nvPr/>
        </p:nvSpPr>
        <p:spPr>
          <a:xfrm>
            <a:off x="557268" y="2766603"/>
            <a:ext cx="3177164" cy="277512"/>
          </a:xfrm>
          <a:prstGeom prst="roundRect">
            <a:avLst>
              <a:gd name="adj" fmla="val 50000"/>
            </a:avLst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50741D2-042E-41B7-9613-0ACB45AA0A86}"/>
              </a:ext>
            </a:extLst>
          </p:cNvPr>
          <p:cNvSpPr/>
          <p:nvPr/>
        </p:nvSpPr>
        <p:spPr>
          <a:xfrm>
            <a:off x="422824" y="3044542"/>
            <a:ext cx="3446053" cy="277512"/>
          </a:xfrm>
          <a:prstGeom prst="roundRect">
            <a:avLst>
              <a:gd name="adj" fmla="val 50000"/>
            </a:avLst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30F311-84A6-42F5-BEFB-645BB0AA7140}"/>
              </a:ext>
            </a:extLst>
          </p:cNvPr>
          <p:cNvSpPr/>
          <p:nvPr/>
        </p:nvSpPr>
        <p:spPr>
          <a:xfrm>
            <a:off x="362922" y="2752831"/>
            <a:ext cx="35398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Accompagnement au dépôt jeux de données dans un entrepôt de données</a:t>
            </a:r>
          </a:p>
          <a:p>
            <a:pPr algn="ctr"/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335D40BF-A876-42FC-A7AA-9EDD3BFB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4475" y="2025222"/>
            <a:ext cx="1876768" cy="56375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94DBBA7-402B-4EF3-99B4-BC5D7CAEC22A}"/>
              </a:ext>
            </a:extLst>
          </p:cNvPr>
          <p:cNvSpPr txBox="1"/>
          <p:nvPr/>
        </p:nvSpPr>
        <p:spPr>
          <a:xfrm>
            <a:off x="668004" y="1049346"/>
            <a:ext cx="989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Checklists du guichet de l’ADCVL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C8E1DE3B-970B-40A4-BBF9-5E2759C28288}"/>
              </a:ext>
            </a:extLst>
          </p:cNvPr>
          <p:cNvSpPr/>
          <p:nvPr/>
        </p:nvSpPr>
        <p:spPr>
          <a:xfrm>
            <a:off x="4212897" y="2283509"/>
            <a:ext cx="3804779" cy="4300243"/>
          </a:xfrm>
          <a:prstGeom prst="roundRect">
            <a:avLst>
              <a:gd name="adj" fmla="val 58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B3CB9A91-06E0-439F-831A-6C04878073AF}"/>
              </a:ext>
            </a:extLst>
          </p:cNvPr>
          <p:cNvSpPr/>
          <p:nvPr/>
        </p:nvSpPr>
        <p:spPr>
          <a:xfrm>
            <a:off x="4825637" y="2732135"/>
            <a:ext cx="2540725" cy="277512"/>
          </a:xfrm>
          <a:prstGeom prst="roundRect">
            <a:avLst>
              <a:gd name="adj" fmla="val 50000"/>
            </a:avLst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C7D726-AF0F-42F2-8814-57D60D4DAB34}"/>
              </a:ext>
            </a:extLst>
          </p:cNvPr>
          <p:cNvSpPr/>
          <p:nvPr/>
        </p:nvSpPr>
        <p:spPr>
          <a:xfrm>
            <a:off x="4332357" y="2696582"/>
            <a:ext cx="3539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Plan de gestion de données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51" name="Graphique 50">
            <a:extLst>
              <a:ext uri="{FF2B5EF4-FFF2-40B4-BE49-F238E27FC236}">
                <a16:creationId xmlns:a16="http://schemas.microsoft.com/office/drawing/2014/main" id="{F2EE62AD-EBA9-4335-B78B-EA5E7EBEA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3910" y="2001631"/>
            <a:ext cx="1876768" cy="563758"/>
          </a:xfrm>
          <a:prstGeom prst="rect">
            <a:avLst/>
          </a:prstGeom>
        </p:spPr>
      </p:pic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78EB629E-153E-4FB4-83CB-AD0D53355A23}"/>
              </a:ext>
            </a:extLst>
          </p:cNvPr>
          <p:cNvSpPr/>
          <p:nvPr/>
        </p:nvSpPr>
        <p:spPr>
          <a:xfrm>
            <a:off x="8156347" y="2283510"/>
            <a:ext cx="3804779" cy="4300242"/>
          </a:xfrm>
          <a:prstGeom prst="roundRect">
            <a:avLst>
              <a:gd name="adj" fmla="val 58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2E4FB238-062C-453E-8A55-624EC2053DF7}"/>
              </a:ext>
            </a:extLst>
          </p:cNvPr>
          <p:cNvSpPr/>
          <p:nvPr/>
        </p:nvSpPr>
        <p:spPr>
          <a:xfrm>
            <a:off x="9075109" y="2751586"/>
            <a:ext cx="1972493" cy="277512"/>
          </a:xfrm>
          <a:prstGeom prst="roundRect">
            <a:avLst>
              <a:gd name="adj" fmla="val 50000"/>
            </a:avLst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C16028A-E6D9-432E-9DA0-5F6ED65BC4DC}"/>
              </a:ext>
            </a:extLst>
          </p:cNvPr>
          <p:cNvSpPr/>
          <p:nvPr/>
        </p:nvSpPr>
        <p:spPr>
          <a:xfrm>
            <a:off x="8275807" y="2718636"/>
            <a:ext cx="3539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Questions générales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68" name="Graphique 67">
            <a:extLst>
              <a:ext uri="{FF2B5EF4-FFF2-40B4-BE49-F238E27FC236}">
                <a16:creationId xmlns:a16="http://schemas.microsoft.com/office/drawing/2014/main" id="{C9D27E39-C8C1-4134-9EF5-F4E927078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7360" y="2001631"/>
            <a:ext cx="1876768" cy="56375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F10C068-C0D1-4F0C-804E-DA5F2CA56B25}"/>
              </a:ext>
            </a:extLst>
          </p:cNvPr>
          <p:cNvSpPr/>
          <p:nvPr/>
        </p:nvSpPr>
        <p:spPr>
          <a:xfrm>
            <a:off x="4535685" y="3271287"/>
            <a:ext cx="3375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5C3483"/>
                </a:solidFill>
              </a:rPr>
              <a:t>« </a:t>
            </a:r>
            <a:r>
              <a:rPr lang="fr-FR" sz="1400" i="1" dirty="0">
                <a:solidFill>
                  <a:srgbClr val="5C3483"/>
                </a:solidFill>
              </a:rPr>
              <a:t>J’ai obtenu un financement de l’ANR pour mon projet de recherche. A ce titre, outre le site dédié que nous constituons, il nous est demandé un plan de gestion de données</a:t>
            </a:r>
            <a:r>
              <a:rPr lang="fr-FR" sz="1400" dirty="0">
                <a:solidFill>
                  <a:srgbClr val="5C3483"/>
                </a:solidFill>
              </a:rPr>
              <a:t>. »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BC821EC-6429-491F-9E23-B79D1FB89ED1}"/>
              </a:ext>
            </a:extLst>
          </p:cNvPr>
          <p:cNvSpPr/>
          <p:nvPr/>
        </p:nvSpPr>
        <p:spPr>
          <a:xfrm>
            <a:off x="4522052" y="4398491"/>
            <a:ext cx="34024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5C3483"/>
                </a:solidFill>
              </a:rPr>
              <a:t>« </a:t>
            </a:r>
            <a:r>
              <a:rPr lang="fr-FR" sz="1400" i="1" dirty="0">
                <a:solidFill>
                  <a:srgbClr val="5C3483"/>
                </a:solidFill>
              </a:rPr>
              <a:t>Je participe à un projet européen qui nous demande la rédaction d'un DMP à mettre à jour chaque année. Nous en avons rédigé une première version, et préparons la version finale. Nous serions heureux de pouvoir faire relire ce document avant de le livrer et/ou bénéficier de conseils sur la rédaction de celui-ci. Ces activités font-elles partie de vos missions ? </a:t>
            </a:r>
            <a:r>
              <a:rPr lang="fr-FR" sz="1400" dirty="0">
                <a:solidFill>
                  <a:srgbClr val="5C3483"/>
                </a:solidFill>
              </a:rPr>
              <a:t>»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99D5741-95D6-4825-AE1F-73E1049F51EF}"/>
              </a:ext>
            </a:extLst>
          </p:cNvPr>
          <p:cNvSpPr/>
          <p:nvPr/>
        </p:nvSpPr>
        <p:spPr>
          <a:xfrm>
            <a:off x="8517469" y="3302293"/>
            <a:ext cx="33116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5C3483"/>
                </a:solidFill>
              </a:rPr>
              <a:t>« </a:t>
            </a:r>
            <a:r>
              <a:rPr lang="fr-FR" sz="1400" i="1" dirty="0">
                <a:solidFill>
                  <a:srgbClr val="5C3483"/>
                </a:solidFill>
              </a:rPr>
              <a:t>J'accumule des photographies de documents d'archives prises aux Archives nationales et/ou départementales. J'aimerais leur trouver un dépôt de stockage qui me permettrait de libérer de la place sur mon ordinateur et d'y accéder facilement quand j'en ai besoin</a:t>
            </a:r>
            <a:r>
              <a:rPr lang="fr-FR" sz="1400" dirty="0">
                <a:solidFill>
                  <a:srgbClr val="5C3483"/>
                </a:solidFill>
              </a:rPr>
              <a:t>. »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806A9EA-B249-4F71-BA93-90148FFC5302}"/>
              </a:ext>
            </a:extLst>
          </p:cNvPr>
          <p:cNvSpPr/>
          <p:nvPr/>
        </p:nvSpPr>
        <p:spPr>
          <a:xfrm>
            <a:off x="8559505" y="5072626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5C3483"/>
                </a:solidFill>
              </a:rPr>
              <a:t>« Je souhaite partager mes données de manière totalement ouverte. Avez-vous des conseils sur le type de licence à utiliser dans ce cas ? »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8A818E9-0481-4609-9B0F-34BA44748926}"/>
              </a:ext>
            </a:extLst>
          </p:cNvPr>
          <p:cNvSpPr/>
          <p:nvPr/>
        </p:nvSpPr>
        <p:spPr>
          <a:xfrm>
            <a:off x="509355" y="4736278"/>
            <a:ext cx="32250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5C3483"/>
                </a:solidFill>
              </a:rPr>
              <a:t>« J'arrive à la fin de ma thèse et je dois stocker/partager les données que j'ai généré. J'ai créé un jeu de données de simulations de dynamique moléculaire de 6 To. Auriez vous des conseils à ce sujet ? Y a t-il la possibilité d'obtenir un DOI dans ce cas ? »</a:t>
            </a:r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DE9DA2A8-1396-4CB2-8134-A3EDE6061972}"/>
              </a:ext>
            </a:extLst>
          </p:cNvPr>
          <p:cNvSpPr/>
          <p:nvPr/>
        </p:nvSpPr>
        <p:spPr>
          <a:xfrm>
            <a:off x="4373155" y="3336409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2996983C-82FE-40D2-A13C-6DD1499F32EE}"/>
              </a:ext>
            </a:extLst>
          </p:cNvPr>
          <p:cNvSpPr/>
          <p:nvPr/>
        </p:nvSpPr>
        <p:spPr>
          <a:xfrm>
            <a:off x="4373155" y="4466912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 : coins arrondis 80">
            <a:extLst>
              <a:ext uri="{FF2B5EF4-FFF2-40B4-BE49-F238E27FC236}">
                <a16:creationId xmlns:a16="http://schemas.microsoft.com/office/drawing/2014/main" id="{8845D7E2-58BD-4CC9-AD5F-A7076F3FC79C}"/>
              </a:ext>
            </a:extLst>
          </p:cNvPr>
          <p:cNvSpPr/>
          <p:nvPr/>
        </p:nvSpPr>
        <p:spPr>
          <a:xfrm>
            <a:off x="8349106" y="3383055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91C0F190-2EF3-4519-A95D-709DF8106B9A}"/>
              </a:ext>
            </a:extLst>
          </p:cNvPr>
          <p:cNvSpPr/>
          <p:nvPr/>
        </p:nvSpPr>
        <p:spPr>
          <a:xfrm>
            <a:off x="8349106" y="5154494"/>
            <a:ext cx="142977" cy="142954"/>
          </a:xfrm>
          <a:prstGeom prst="roundRect">
            <a:avLst>
              <a:gd name="adj" fmla="val 5818"/>
            </a:avLst>
          </a:prstGeom>
          <a:noFill/>
          <a:ln>
            <a:solidFill>
              <a:srgbClr val="5C3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50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2C9454F-5475-4251-8FB5-F5D3B82FFBC1}"/>
              </a:ext>
            </a:extLst>
          </p:cNvPr>
          <p:cNvGrpSpPr/>
          <p:nvPr/>
        </p:nvGrpSpPr>
        <p:grpSpPr>
          <a:xfrm>
            <a:off x="2426964" y="-751816"/>
            <a:ext cx="10325159" cy="8860406"/>
            <a:chOff x="3301473" y="-763492"/>
            <a:chExt cx="10186425" cy="897881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48079D-3E60-47C8-AE11-FFBEFCBF9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3" r="15383"/>
            <a:stretch/>
          </p:blipFill>
          <p:spPr>
            <a:xfrm>
              <a:off x="5408907" y="1402579"/>
              <a:ext cx="7129221" cy="463865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B064946-470B-4FC7-985D-EEC426E28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58"/>
            <a:stretch/>
          </p:blipFill>
          <p:spPr>
            <a:xfrm>
              <a:off x="3301473" y="-763492"/>
              <a:ext cx="10186425" cy="8978814"/>
            </a:xfrm>
            <a:prstGeom prst="rect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4A8F91E-FDD9-4CE9-A0DA-0E6F1272767B}"/>
              </a:ext>
            </a:extLst>
          </p:cNvPr>
          <p:cNvSpPr/>
          <p:nvPr/>
        </p:nvSpPr>
        <p:spPr>
          <a:xfrm rot="21359527">
            <a:off x="744482" y="3126813"/>
            <a:ext cx="4201465" cy="517303"/>
          </a:xfrm>
          <a:prstGeom prst="roundRect">
            <a:avLst>
              <a:gd name="adj" fmla="val 50000"/>
            </a:avLst>
          </a:prstGeom>
          <a:solidFill>
            <a:srgbClr val="009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1" dirty="0">
              <a:solidFill>
                <a:srgbClr val="5C3483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4411CC-502C-44DD-823F-9DF615C8BCF0}"/>
              </a:ext>
            </a:extLst>
          </p:cNvPr>
          <p:cNvSpPr txBox="1"/>
          <p:nvPr/>
        </p:nvSpPr>
        <p:spPr>
          <a:xfrm rot="21353396">
            <a:off x="813184" y="3090628"/>
            <a:ext cx="4064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https://adcvl.pu-cvl.fr/</a:t>
            </a:r>
          </a:p>
        </p:txBody>
      </p:sp>
    </p:spTree>
    <p:extLst>
      <p:ext uri="{BB962C8B-B14F-4D97-AF65-F5344CB8AC3E}">
        <p14:creationId xmlns:p14="http://schemas.microsoft.com/office/powerpoint/2010/main" val="222591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0AE1C0E-0425-4300-8E29-D8A3D7E9A131}"/>
              </a:ext>
            </a:extLst>
          </p:cNvPr>
          <p:cNvSpPr txBox="1"/>
          <p:nvPr/>
        </p:nvSpPr>
        <p:spPr>
          <a:xfrm>
            <a:off x="6696175" y="4676774"/>
            <a:ext cx="78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bg1"/>
                </a:solidFill>
              </a:rPr>
              <a:t>date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A3DBAD-AE56-4005-95DB-7027711FFFF0}"/>
              </a:ext>
            </a:extLst>
          </p:cNvPr>
          <p:cNvSpPr txBox="1"/>
          <p:nvPr/>
        </p:nvSpPr>
        <p:spPr>
          <a:xfrm>
            <a:off x="517781" y="2482845"/>
            <a:ext cx="5208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L’ADCVL membre </a:t>
            </a:r>
            <a:br>
              <a:rPr lang="fr-FR" sz="4000" b="1" dirty="0">
                <a:solidFill>
                  <a:srgbClr val="5C3483"/>
                </a:solidFill>
              </a:rPr>
            </a:br>
            <a:r>
              <a:rPr lang="fr-FR" sz="4000" b="1" dirty="0">
                <a:solidFill>
                  <a:srgbClr val="5C3483"/>
                </a:solidFill>
              </a:rPr>
              <a:t>de l’écosystème Recherche Data Gouv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65E4B-C2E2-494E-AB4C-F909107DDA8E}"/>
              </a:ext>
            </a:extLst>
          </p:cNvPr>
          <p:cNvSpPr/>
          <p:nvPr/>
        </p:nvSpPr>
        <p:spPr>
          <a:xfrm>
            <a:off x="6096000" y="-645412"/>
            <a:ext cx="6096000" cy="8194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9DFA9-642F-4638-87EF-B6B0149D86D6}"/>
              </a:ext>
            </a:extLst>
          </p:cNvPr>
          <p:cNvSpPr/>
          <p:nvPr/>
        </p:nvSpPr>
        <p:spPr>
          <a:xfrm>
            <a:off x="6096000" y="5138439"/>
            <a:ext cx="1719561" cy="1719561"/>
          </a:xfrm>
          <a:prstGeom prst="rect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274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835A7B-E044-45B7-B5F8-DA1B790F0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2939"/>
          <a:stretch/>
        </p:blipFill>
        <p:spPr>
          <a:xfrm>
            <a:off x="2098964" y="977193"/>
            <a:ext cx="8125691" cy="49036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60379E-C381-40E1-81E1-604E49987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9645" r="9164" b="20116"/>
          <a:stretch/>
        </p:blipFill>
        <p:spPr>
          <a:xfrm>
            <a:off x="819293" y="542059"/>
            <a:ext cx="10553414" cy="60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C60379E-C381-40E1-81E1-604E49987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9645" r="9164" b="20116"/>
          <a:stretch/>
        </p:blipFill>
        <p:spPr>
          <a:xfrm>
            <a:off x="819293" y="417367"/>
            <a:ext cx="10553414" cy="6023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CDFBC0-BAC0-4685-8966-DC3DE96D7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829" y="872836"/>
            <a:ext cx="7948980" cy="40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40D1BE-A3D2-4087-BE12-F25FAF2A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98" y="1542828"/>
            <a:ext cx="8268854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114D4E-AF98-434B-8099-FC7A183B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78" y="0"/>
            <a:ext cx="605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A11A19C-3723-4542-810A-D931FA1EB070}"/>
              </a:ext>
            </a:extLst>
          </p:cNvPr>
          <p:cNvSpPr txBox="1"/>
          <p:nvPr/>
        </p:nvSpPr>
        <p:spPr>
          <a:xfrm>
            <a:off x="1469053" y="2115073"/>
            <a:ext cx="52147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800" b="1" dirty="0">
                <a:solidFill>
                  <a:schemeClr val="bg1"/>
                </a:solidFill>
              </a:rPr>
              <a:t>Merci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F37ADB-DDA3-46E2-AA37-A17623A83E69}"/>
              </a:ext>
            </a:extLst>
          </p:cNvPr>
          <p:cNvSpPr txBox="1"/>
          <p:nvPr/>
        </p:nvSpPr>
        <p:spPr>
          <a:xfrm>
            <a:off x="1583927" y="4331064"/>
            <a:ext cx="37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https://adcvl.pu-cvl.fr/</a:t>
            </a:r>
          </a:p>
        </p:txBody>
      </p:sp>
    </p:spTree>
    <p:extLst>
      <p:ext uri="{BB962C8B-B14F-4D97-AF65-F5344CB8AC3E}">
        <p14:creationId xmlns:p14="http://schemas.microsoft.com/office/powerpoint/2010/main" val="388430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7FE5B40-11CB-4C90-B01C-8108F4E22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37" y="236337"/>
            <a:ext cx="2361376" cy="66399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EEE97B69-8D00-4D2D-8444-D4F471F749B4}"/>
              </a:ext>
            </a:extLst>
          </p:cNvPr>
          <p:cNvSpPr txBox="1"/>
          <p:nvPr/>
        </p:nvSpPr>
        <p:spPr>
          <a:xfrm>
            <a:off x="387660" y="2412229"/>
            <a:ext cx="351213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8075" marR="0" lvl="0" indent="0" algn="r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1</a:t>
            </a:r>
            <a:r>
              <a:rPr kumimoji="0" lang="fr-FR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9</a:t>
            </a:r>
            <a:r>
              <a:rPr kumimoji="0" sz="2400" b="1" u="none" strike="noStrike" kern="1200" cap="none" spc="-1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 </a:t>
            </a:r>
            <a:r>
              <a:rPr kumimoji="0" b="1" u="none" strike="noStrike" kern="1200" cap="none" spc="-14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A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TELIERS</a:t>
            </a:r>
            <a:r>
              <a:rPr kumimoji="0" sz="1450" b="1" u="none" strike="noStrike" kern="1200" cap="none" spc="74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DE</a:t>
            </a:r>
            <a:r>
              <a:rPr kumimoji="0" sz="1450" b="1" u="none" strike="noStrike" kern="1200" cap="none" spc="71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LA</a:t>
            </a:r>
            <a:r>
              <a:rPr kumimoji="0" sz="1450" b="1" u="none" strike="noStrike" kern="1200" cap="none" spc="91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ea typeface="+mn-ea"/>
                <a:cs typeface="MLQEGL+Calibri Bold"/>
              </a:rPr>
              <a:t>DONNÉE</a:t>
            </a:r>
          </a:p>
          <a:p>
            <a:pPr marL="0" marR="0" lvl="0" indent="0" algn="r" defTabSz="914400" rtl="0" eaLnBrk="1" fontAlgn="auto" latinLnBrk="0" hangingPunct="1">
              <a:lnSpc>
                <a:spcPts val="1948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Expertise généraliste</a:t>
            </a:r>
            <a:r>
              <a:rPr kumimoji="0" sz="1600" b="0" u="none" strike="noStrike" kern="1200" cap="none" spc="-21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en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proximité</a:t>
            </a:r>
            <a:r>
              <a:rPr kumimoji="0" sz="1600" b="0" u="none" strike="noStrike" kern="1200" cap="none" spc="-21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des</a:t>
            </a:r>
            <a:r>
              <a:rPr kumimoji="0" lang="fr-F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équipes</a:t>
            </a:r>
            <a:r>
              <a:rPr kumimoji="0" sz="1600" b="0" u="none" strike="noStrike" kern="1200" cap="none" spc="13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de recherche</a:t>
            </a:r>
            <a:r>
              <a:rPr kumimoji="0" sz="1600" b="0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pour</a:t>
            </a:r>
            <a:r>
              <a:rPr kumimoji="0" sz="1600" b="0" u="none" strike="noStrike" kern="1200" cap="none" spc="25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toute</a:t>
            </a:r>
            <a:r>
              <a:rPr kumimoji="0" lang="fr-FR" sz="1600" b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question relative</a:t>
            </a:r>
            <a:r>
              <a:rPr kumimoji="0" sz="1600" b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à la</a:t>
            </a:r>
            <a:r>
              <a:rPr kumimoji="0" sz="1600" b="0" u="none" strike="noStrike" kern="1200" cap="none" spc="-11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donnée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39D60AD-D832-4287-8CD7-65867D0F54CB}"/>
              </a:ext>
            </a:extLst>
          </p:cNvPr>
          <p:cNvSpPr txBox="1"/>
          <p:nvPr/>
        </p:nvSpPr>
        <p:spPr>
          <a:xfrm>
            <a:off x="8451950" y="2819195"/>
            <a:ext cx="3348214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6 </a:t>
            </a:r>
            <a:r>
              <a:rPr kumimoji="0" sz="18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C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ENTRES</a:t>
            </a:r>
            <a:r>
              <a:rPr kumimoji="0" sz="1450" b="1" u="none" strike="noStrike" kern="1200" cap="none" spc="75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DE</a:t>
            </a:r>
            <a:r>
              <a:rPr kumimoji="0" sz="1450" b="1" u="none" strike="noStrike" kern="1200" cap="none" spc="85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RÉFÉRENCE</a:t>
            </a:r>
            <a:r>
              <a:rPr kumimoji="0" sz="1450" b="1" u="none" strike="noStrike" kern="1200" cap="none" spc="77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-18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THÉMATIQUES</a:t>
            </a:r>
          </a:p>
          <a:p>
            <a:pPr marL="0" marR="0" lvl="0" indent="0" algn="l" defTabSz="914400" rtl="0" eaLnBrk="1" fontAlgn="auto" latinLnBrk="0" hangingPunct="1">
              <a:lnSpc>
                <a:spcPts val="1948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Expertise par</a:t>
            </a:r>
            <a:r>
              <a:rPr kumimoji="0" sz="1600" b="0" u="none" strike="noStrike" kern="1200" cap="none" spc="19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domaine</a:t>
            </a:r>
            <a:r>
              <a:rPr kumimoji="0" sz="1600" b="0" u="none" strike="noStrike" kern="1200" cap="none" spc="37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scientifique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4E355B8-1F57-4DBD-86A2-E4CDE7F48815}"/>
              </a:ext>
            </a:extLst>
          </p:cNvPr>
          <p:cNvSpPr txBox="1"/>
          <p:nvPr/>
        </p:nvSpPr>
        <p:spPr>
          <a:xfrm>
            <a:off x="-772483" y="3843041"/>
            <a:ext cx="4309896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4</a:t>
            </a:r>
            <a:r>
              <a:rPr kumimoji="0" sz="2400" b="1" u="none" strike="noStrike" kern="1200" cap="none" spc="-139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350" b="1" u="none" strike="noStrike" kern="1200" cap="none" spc="0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CENTRES</a:t>
            </a:r>
            <a:r>
              <a:rPr kumimoji="0" sz="1350" b="1" u="none" strike="noStrike" kern="1200" cap="none" spc="78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350" b="1" u="none" strike="noStrike" kern="1200" cap="none" spc="0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DE</a:t>
            </a:r>
            <a:r>
              <a:rPr kumimoji="0" sz="1350" b="1" u="none" strike="noStrike" kern="1200" cap="none" spc="83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350" b="1" u="none" strike="noStrike" kern="1200" cap="none" spc="0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RÉFÉRENCE</a:t>
            </a:r>
            <a:r>
              <a:rPr kumimoji="0" sz="1350" b="1" u="none" strike="noStrike" kern="1200" cap="none" spc="77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lang="fr-FR" sz="1350" b="1" u="none" strike="noStrike" kern="1200" cap="none" spc="-14" normalizeH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ÉTABLISSEMENT</a:t>
            </a:r>
          </a:p>
          <a:p>
            <a:pPr marL="1218895" algn="r">
              <a:lnSpc>
                <a:spcPts val="1948"/>
              </a:lnSpc>
              <a:spcBef>
                <a:spcPts val="50"/>
              </a:spcBef>
            </a:pP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Accompagnement</a:t>
            </a:r>
            <a:r>
              <a:rPr kumimoji="0" sz="1600" b="0" u="none" strike="noStrike" kern="1200" cap="none" spc="54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propre</a:t>
            </a:r>
            <a:r>
              <a:rPr lang="fr-FR" sz="1600" dirty="0">
                <a:latin typeface="BLVBTE+Calibri Italic"/>
                <a:cs typeface="BLVBTE+Calibri Italic"/>
              </a:rPr>
              <a:t> </a:t>
            </a:r>
            <a:r>
              <a:rPr lang="fr-FR" sz="1600" dirty="0">
                <a:latin typeface="OJTIIC+Calibri Italic"/>
                <a:cs typeface="OJTIIC+Calibri Italic"/>
              </a:rPr>
              <a:t>aux</a:t>
            </a:r>
            <a:r>
              <a:rPr lang="fr-FR" sz="1600" spc="16" dirty="0">
                <a:latin typeface="OJTIIC+Calibri Italic"/>
                <a:cs typeface="OJTIIC+Calibri Italic"/>
              </a:rPr>
              <a:t> </a:t>
            </a:r>
            <a:r>
              <a:rPr lang="fr-FR" sz="1600" dirty="0">
                <a:latin typeface="OJTIIC+Calibri Italic"/>
                <a:cs typeface="OJTIIC+Calibri Italic"/>
              </a:rPr>
              <a:t>orientations</a:t>
            </a:r>
            <a:r>
              <a:rPr lang="fr-FR" sz="1600" spc="14" dirty="0">
                <a:latin typeface="OJTIIC+Calibri Italic"/>
                <a:cs typeface="OJTIIC+Calibri Italic"/>
              </a:rPr>
              <a:t> </a:t>
            </a:r>
            <a:r>
              <a:rPr lang="fr-FR" sz="1600" dirty="0">
                <a:latin typeface="OJTIIC+Calibri Italic"/>
                <a:cs typeface="OJTIIC+Calibri Italic"/>
              </a:rPr>
              <a:t>de</a:t>
            </a:r>
            <a:r>
              <a:rPr lang="fr-FR" sz="1600" spc="11" dirty="0">
                <a:latin typeface="OJTIIC+Calibri Italic"/>
                <a:cs typeface="OJTIIC+Calibri Italic"/>
              </a:rPr>
              <a:t> </a:t>
            </a:r>
            <a:r>
              <a:rPr lang="fr-FR" sz="1600" spc="-12" dirty="0">
                <a:latin typeface="OJTIIC+Calibri Italic"/>
                <a:cs typeface="OJTIIC+Calibri Italic"/>
              </a:rPr>
              <a:t>l’établissement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9A1504A-952F-4248-BA0E-E9BB65DF994E}"/>
              </a:ext>
            </a:extLst>
          </p:cNvPr>
          <p:cNvSpPr txBox="1"/>
          <p:nvPr/>
        </p:nvSpPr>
        <p:spPr>
          <a:xfrm>
            <a:off x="8657911" y="4138049"/>
            <a:ext cx="279561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4 C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ENTRES</a:t>
            </a:r>
            <a:r>
              <a:rPr kumimoji="0" sz="1450" b="1" u="none" strike="noStrike" kern="1200" cap="none" spc="75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DE</a:t>
            </a:r>
            <a:r>
              <a:rPr kumimoji="0" sz="1450" b="1" u="none" strike="noStrike" kern="1200" cap="none" spc="83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RESSOURCES</a:t>
            </a:r>
          </a:p>
          <a:p>
            <a:pPr marL="0" marR="0" lvl="0" indent="0" algn="l" defTabSz="914400" rtl="0" eaLnBrk="1" fontAlgn="auto" latinLnBrk="0" hangingPunct="1">
              <a:lnSpc>
                <a:spcPts val="1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Pour</a:t>
            </a:r>
            <a:r>
              <a:rPr kumimoji="0" sz="1600" b="0" u="none" strike="noStrike" kern="1200" cap="none" spc="39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soutenir les</a:t>
            </a:r>
            <a:r>
              <a:rPr kumimoji="0" sz="1600" b="0" u="none" strike="noStrike" kern="1200" cap="none" spc="-16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ateliers</a:t>
            </a:r>
            <a:r>
              <a:rPr kumimoji="0" sz="1600" b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br>
              <a:rPr kumimoji="0" lang="fr-FR" sz="1600" b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</a:b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et</a:t>
            </a:r>
            <a:r>
              <a:rPr lang="fr-FR" sz="1600" dirty="0">
                <a:latin typeface="BLVBTE+Calibri Italic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capitaliser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leurs</a:t>
            </a:r>
            <a:r>
              <a:rPr kumimoji="0" sz="1600" b="0" u="none" strike="noStrike" kern="1200" cap="none" spc="-14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pratiques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D30247EB-78D0-42FC-9EEB-97001D18FDC2}"/>
              </a:ext>
            </a:extLst>
          </p:cNvPr>
          <p:cNvSpPr txBox="1"/>
          <p:nvPr/>
        </p:nvSpPr>
        <p:spPr>
          <a:xfrm>
            <a:off x="110456" y="5276389"/>
            <a:ext cx="4145043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4994" marR="0" lvl="0" indent="0" algn="r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1</a:t>
            </a:r>
            <a:r>
              <a:rPr kumimoji="0" sz="2400" b="1" u="none" strike="noStrike" kern="1200" cap="none" spc="-139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8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E</a:t>
            </a:r>
            <a:r>
              <a:rPr kumimoji="0" sz="1450" b="1" u="none" strike="noStrike" kern="1200" cap="none" spc="-11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NTREPÔT</a:t>
            </a:r>
            <a:r>
              <a:rPr kumimoji="0" sz="1450" b="1" u="none" strike="noStrike" kern="1200" cap="none" spc="98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DE</a:t>
            </a:r>
            <a:r>
              <a:rPr kumimoji="0" sz="1450" b="1" u="none" strike="noStrike" kern="1200" cap="none" spc="83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DONNÉES</a:t>
            </a:r>
          </a:p>
          <a:p>
            <a:pPr marL="298704" marR="0" lvl="0" indent="0" algn="r" defTabSz="914400" rtl="0" eaLnBrk="1" fontAlgn="auto" latinLnBrk="0" hangingPunct="1">
              <a:lnSpc>
                <a:spcPts val="1948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Offre mutualisée pour</a:t>
            </a:r>
            <a:r>
              <a:rPr kumimoji="0" sz="1600" b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tous</a:t>
            </a:r>
            <a:r>
              <a:rPr kumimoji="0" sz="1600" b="0" u="none" strike="noStrike" kern="1200" cap="none" spc="33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les</a:t>
            </a:r>
            <a:r>
              <a:rPr kumimoji="0" lang="fr-F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établissements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pour</a:t>
            </a:r>
            <a:r>
              <a:rPr kumimoji="0" sz="1600" b="0" u="none" strike="noStrike" kern="1200" cap="none" spc="31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le dépôt</a:t>
            </a:r>
            <a:r>
              <a:rPr kumimoji="0" sz="1600" b="0" u="none" strike="noStrike" kern="1200" cap="none" spc="28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et la</a:t>
            </a:r>
            <a:r>
              <a:rPr kumimoji="0" lang="fr-F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publication</a:t>
            </a:r>
            <a:r>
              <a:rPr kumimoji="0" sz="1600" b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des</a:t>
            </a:r>
            <a:r>
              <a:rPr kumimoji="0" sz="1600" b="0" u="none" strike="noStrike" kern="1200" cap="none" spc="13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données</a:t>
            </a: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755A6C6B-7B9A-42E4-80E4-502778F8DA50}"/>
              </a:ext>
            </a:extLst>
          </p:cNvPr>
          <p:cNvSpPr txBox="1"/>
          <p:nvPr/>
        </p:nvSpPr>
        <p:spPr>
          <a:xfrm>
            <a:off x="7774140" y="5367328"/>
            <a:ext cx="303539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1 </a:t>
            </a:r>
            <a:r>
              <a:rPr kumimoji="0" sz="180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C</a:t>
            </a:r>
            <a:r>
              <a:rPr kumimoji="0" sz="1450" b="1" u="none" strike="noStrike" kern="1200" cap="none" spc="-41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ATALOGUE</a:t>
            </a:r>
            <a:r>
              <a:rPr kumimoji="0" sz="1450" b="1" u="none" strike="noStrike" kern="1200" cap="none" spc="113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DES</a:t>
            </a:r>
            <a:r>
              <a:rPr kumimoji="0" sz="1450" b="1" u="none" strike="noStrike" kern="1200" cap="none" spc="77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 </a:t>
            </a:r>
            <a:r>
              <a:rPr kumimoji="0" sz="1450" b="1" u="none" strike="noStrike" kern="1200" cap="none" spc="0" normalizeH="0" baseline="0" noProof="0" dirty="0">
                <a:ln>
                  <a:noFill/>
                </a:ln>
                <a:solidFill>
                  <a:srgbClr val="009081"/>
                </a:solidFill>
                <a:effectLst/>
                <a:uLnTx/>
                <a:uFillTx/>
                <a:latin typeface="MLQEGL+Calibri Bold"/>
                <a:ea typeface="+mn-ea"/>
                <a:cs typeface="MLQEGL+Calibri Bold"/>
              </a:rPr>
              <a:t>DONNÉES</a:t>
            </a:r>
          </a:p>
          <a:p>
            <a:pPr marL="0" marR="0" lvl="0" indent="0" algn="l" defTabSz="914400" rtl="0" eaLnBrk="1" fontAlgn="auto" latinLnBrk="0" hangingPunct="1">
              <a:lnSpc>
                <a:spcPts val="1948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Repérer et signaler les</a:t>
            </a:r>
            <a:r>
              <a:rPr kumimoji="0" sz="1600" b="0" u="none" strike="noStrike" kern="1200" cap="none" spc="-17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données</a:t>
            </a:r>
          </a:p>
          <a:p>
            <a:pPr marL="0" marR="0" lvl="0" indent="0" algn="l" defTabSz="914400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des</a:t>
            </a:r>
            <a:r>
              <a:rPr kumimoji="0" sz="1600" b="0" u="none" strike="noStrike" kern="1200" cap="none" spc="13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entrepôts </a:t>
            </a:r>
            <a:r>
              <a:rPr kumimoji="0" sz="16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externes</a:t>
            </a:r>
            <a:r>
              <a:rPr kumimoji="0" lang="fr-FR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 </a:t>
            </a:r>
            <a:r>
              <a:rPr kumimoji="0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LVBTE+Calibri Italic"/>
                <a:ea typeface="+mn-ea"/>
                <a:cs typeface="BLVBTE+Calibri Italic"/>
              </a:rPr>
              <a:t>de confiance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19F560-8D8F-4BA0-8DE3-38F18C02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14" y="2546252"/>
            <a:ext cx="4879371" cy="39530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2158C4-26C3-40D9-9A9E-AF21AB3A059E}"/>
              </a:ext>
            </a:extLst>
          </p:cNvPr>
          <p:cNvSpPr txBox="1"/>
          <p:nvPr/>
        </p:nvSpPr>
        <p:spPr>
          <a:xfrm>
            <a:off x="780527" y="1303826"/>
            <a:ext cx="8183873" cy="83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19"/>
              </a:lnSpc>
              <a:defRPr/>
            </a:pPr>
            <a:r>
              <a:rPr lang="fr-FR" sz="2800" b="1" spc="11" dirty="0">
                <a:solidFill>
                  <a:srgbClr val="5C3483"/>
                </a:solidFill>
                <a:cs typeface="BCNFFC+Source Sans Pro Light"/>
              </a:rPr>
              <a:t>Un</a:t>
            </a:r>
            <a:r>
              <a:rPr lang="fr-FR" sz="2800" b="1" dirty="0">
                <a:solidFill>
                  <a:srgbClr val="5C3483"/>
                </a:solidFill>
                <a:cs typeface="BCNFFC+Source Sans Pro Light"/>
              </a:rPr>
              <a:t> écosystème</a:t>
            </a:r>
            <a:r>
              <a:rPr lang="fr-FR" sz="2800" b="1" spc="-26" dirty="0">
                <a:solidFill>
                  <a:srgbClr val="5C3483"/>
                </a:solidFill>
                <a:cs typeface="BCNFFC+Source Sans Pro Light"/>
              </a:rPr>
              <a:t> </a:t>
            </a:r>
            <a:r>
              <a:rPr lang="fr-FR" sz="2800" b="1" dirty="0">
                <a:solidFill>
                  <a:srgbClr val="5C3483"/>
                </a:solidFill>
                <a:cs typeface="BCNFFC+Source Sans Pro Light"/>
              </a:rPr>
              <a:t>au service</a:t>
            </a:r>
            <a:r>
              <a:rPr lang="fr-FR" sz="2800" b="1" spc="-26" dirty="0">
                <a:solidFill>
                  <a:srgbClr val="5C3483"/>
                </a:solidFill>
                <a:cs typeface="BCNFFC+Source Sans Pro Light"/>
              </a:rPr>
              <a:t> </a:t>
            </a:r>
            <a:r>
              <a:rPr lang="fr-FR" sz="2800" b="1" spc="11" dirty="0">
                <a:solidFill>
                  <a:srgbClr val="5C3483"/>
                </a:solidFill>
                <a:cs typeface="BCNFFC+Source Sans Pro Light"/>
              </a:rPr>
              <a:t>du</a:t>
            </a:r>
            <a:r>
              <a:rPr lang="fr-FR" sz="2800" b="1" spc="-12" dirty="0">
                <a:solidFill>
                  <a:srgbClr val="5C3483"/>
                </a:solidFill>
                <a:cs typeface="BCNFFC+Source Sans Pro Light"/>
              </a:rPr>
              <a:t> </a:t>
            </a:r>
            <a:r>
              <a:rPr lang="fr-FR" sz="2800" b="1" dirty="0">
                <a:solidFill>
                  <a:srgbClr val="5C3483"/>
                </a:solidFill>
                <a:cs typeface="BCNFFC+Source Sans Pro Light"/>
              </a:rPr>
              <a:t>partage</a:t>
            </a:r>
          </a:p>
          <a:p>
            <a:pPr lvl="0">
              <a:lnSpc>
                <a:spcPts val="2605"/>
              </a:lnSpc>
              <a:defRPr/>
            </a:pPr>
            <a:r>
              <a:rPr lang="fr-FR" sz="2800" b="1" spc="14" dirty="0">
                <a:solidFill>
                  <a:srgbClr val="5C3483"/>
                </a:solidFill>
                <a:cs typeface="JBBEJE+Source Sans Pro Light"/>
              </a:rPr>
              <a:t>et</a:t>
            </a:r>
            <a:r>
              <a:rPr lang="fr-FR" sz="2800" b="1" spc="-14" dirty="0">
                <a:solidFill>
                  <a:srgbClr val="5C3483"/>
                </a:solidFill>
                <a:cs typeface="JBBEJE+Source Sans Pro Light"/>
              </a:rPr>
              <a:t> </a:t>
            </a:r>
            <a:r>
              <a:rPr lang="fr-FR" sz="2800" b="1" dirty="0">
                <a:solidFill>
                  <a:srgbClr val="5C3483"/>
                </a:solidFill>
                <a:cs typeface="JBBEJE+Source Sans Pro Light"/>
              </a:rPr>
              <a:t>de l’ouverture</a:t>
            </a:r>
            <a:r>
              <a:rPr lang="fr-FR" sz="2800" b="1" spc="-30" dirty="0">
                <a:solidFill>
                  <a:srgbClr val="5C3483"/>
                </a:solidFill>
                <a:cs typeface="JBBEJE+Source Sans Pro Light"/>
              </a:rPr>
              <a:t> </a:t>
            </a:r>
            <a:r>
              <a:rPr lang="fr-FR" sz="2800" b="1" spc="13" dirty="0">
                <a:solidFill>
                  <a:srgbClr val="5C3483"/>
                </a:solidFill>
                <a:cs typeface="JBBEJE+Source Sans Pro Light"/>
              </a:rPr>
              <a:t>des</a:t>
            </a:r>
            <a:r>
              <a:rPr lang="fr-FR" sz="2800" b="1" spc="-28" dirty="0">
                <a:solidFill>
                  <a:srgbClr val="5C3483"/>
                </a:solidFill>
                <a:cs typeface="JBBEJE+Source Sans Pro Light"/>
              </a:rPr>
              <a:t> </a:t>
            </a:r>
            <a:r>
              <a:rPr lang="fr-FR" sz="2800" b="1" dirty="0">
                <a:solidFill>
                  <a:srgbClr val="5C3483"/>
                </a:solidFill>
                <a:cs typeface="JBBEJE+Source Sans Pro Light"/>
              </a:rPr>
              <a:t>données</a:t>
            </a:r>
            <a:r>
              <a:rPr lang="fr-FR" sz="2800" b="1" spc="-31" dirty="0">
                <a:solidFill>
                  <a:srgbClr val="5C3483"/>
                </a:solidFill>
                <a:cs typeface="JBBEJE+Source Sans Pro Light"/>
              </a:rPr>
              <a:t> </a:t>
            </a:r>
            <a:r>
              <a:rPr lang="fr-FR" sz="2800" b="1" spc="12" dirty="0">
                <a:solidFill>
                  <a:srgbClr val="5C3483"/>
                </a:solidFill>
                <a:cs typeface="JBBEJE+Source Sans Pro Light"/>
              </a:rPr>
              <a:t>de</a:t>
            </a:r>
            <a:r>
              <a:rPr lang="fr-FR" sz="2800" b="1" spc="36" dirty="0">
                <a:solidFill>
                  <a:srgbClr val="5C3483"/>
                </a:solidFill>
                <a:cs typeface="JBBEJE+Source Sans Pro Light"/>
              </a:rPr>
              <a:t> </a:t>
            </a:r>
            <a:r>
              <a:rPr lang="fr-FR" sz="2800" b="1" dirty="0">
                <a:solidFill>
                  <a:srgbClr val="5C3483"/>
                </a:solidFill>
                <a:cs typeface="BCNFFC+Source Sans Pro Light"/>
              </a:rPr>
              <a:t>recherche</a:t>
            </a:r>
          </a:p>
        </p:txBody>
      </p:sp>
    </p:spTree>
    <p:extLst>
      <p:ext uri="{BB962C8B-B14F-4D97-AF65-F5344CB8AC3E}">
        <p14:creationId xmlns:p14="http://schemas.microsoft.com/office/powerpoint/2010/main" val="42063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6FC997-8A36-469A-9346-16701CF32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37" y="236337"/>
            <a:ext cx="2361376" cy="6639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2A6532-EFC8-4B3F-B3C2-E101155E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24" y="1145100"/>
            <a:ext cx="5383665" cy="5476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F6D775-5289-47F0-8D1B-DF5CCAFEB0FC}"/>
              </a:ext>
            </a:extLst>
          </p:cNvPr>
          <p:cNvSpPr/>
          <p:nvPr/>
        </p:nvSpPr>
        <p:spPr>
          <a:xfrm>
            <a:off x="3983323" y="4375433"/>
            <a:ext cx="3599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988" lvl="1" defTabSz="914354">
              <a:defRPr/>
            </a:pPr>
            <a:r>
              <a:rPr lang="fr-FR" sz="1600" dirty="0"/>
              <a:t>90+ ETP </a:t>
            </a:r>
          </a:p>
          <a:p>
            <a:pPr marL="251988" lvl="1" defTabSz="914354">
              <a:defRPr/>
            </a:pPr>
            <a:r>
              <a:rPr lang="fr-FR" sz="1600" dirty="0"/>
              <a:t>350+ personnes </a:t>
            </a:r>
          </a:p>
          <a:p>
            <a:pPr marL="251988" lvl="1" defTabSz="914354">
              <a:defRPr/>
            </a:pPr>
            <a:r>
              <a:rPr lang="fr-FR" sz="1600" dirty="0"/>
              <a:t>80+ établissements différents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2EE72-03C6-4F8E-B394-5BA661123CC6}"/>
              </a:ext>
            </a:extLst>
          </p:cNvPr>
          <p:cNvSpPr/>
          <p:nvPr/>
        </p:nvSpPr>
        <p:spPr>
          <a:xfrm>
            <a:off x="112703" y="4014919"/>
            <a:ext cx="6652845" cy="107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988" lvl="1" defTabSz="914354">
              <a:spcAft>
                <a:spcPts val="200"/>
              </a:spcAft>
              <a:defRPr/>
            </a:pPr>
            <a:r>
              <a:rPr lang="fr-FR" sz="1600" dirty="0"/>
              <a:t>Regroupement d’expertises complémentaires de différents établissements </a:t>
            </a:r>
            <a:endParaRPr lang="fr-FR" sz="700" dirty="0"/>
          </a:p>
          <a:p>
            <a:pPr marL="251988" lvl="1" defTabSz="914354">
              <a:defRPr/>
            </a:pPr>
            <a:endParaRPr lang="fr-FR" sz="1051" b="1" dirty="0"/>
          </a:p>
          <a:p>
            <a:pPr marL="251988" lvl="1" defTabSz="914354">
              <a:defRPr/>
            </a:pPr>
            <a:r>
              <a:rPr lang="fr-FR" sz="1600" b="1" dirty="0"/>
              <a:t>19 ateliers de la donnée opérationnels</a:t>
            </a:r>
          </a:p>
          <a:p>
            <a:pPr marL="251988" lvl="1" defTabSz="914354">
              <a:defRPr/>
            </a:pPr>
            <a:r>
              <a:rPr lang="fr-FR" sz="1600" dirty="0"/>
              <a:t>10 ateliers en projet</a:t>
            </a:r>
            <a:endParaRPr lang="fr-FR" sz="1600" b="1" dirty="0"/>
          </a:p>
          <a:p>
            <a:pPr marL="457178" lvl="1" defTabSz="914354">
              <a:defRPr/>
            </a:pPr>
            <a:endParaRPr lang="fr-FR" sz="400" dirty="0">
              <a:solidFill>
                <a:srgbClr val="37635F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110C99E-9B9F-48B9-A361-F86D4FA1664A}"/>
              </a:ext>
            </a:extLst>
          </p:cNvPr>
          <p:cNvCxnSpPr>
            <a:cxnSpLocks/>
          </p:cNvCxnSpPr>
          <p:nvPr/>
        </p:nvCxnSpPr>
        <p:spPr>
          <a:xfrm>
            <a:off x="3942748" y="4408576"/>
            <a:ext cx="0" cy="686254"/>
          </a:xfrm>
          <a:prstGeom prst="line">
            <a:avLst/>
          </a:prstGeom>
          <a:ln w="28575">
            <a:solidFill>
              <a:srgbClr val="376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592822F-263E-4A30-9905-B7D51666F8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2" y="1821405"/>
            <a:ext cx="1485828" cy="148582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B4B5E43-18DD-4034-90A4-9C8C0EEB2D0A}"/>
              </a:ext>
            </a:extLst>
          </p:cNvPr>
          <p:cNvSpPr txBox="1">
            <a:spLocks/>
          </p:cNvSpPr>
          <p:nvPr/>
        </p:nvSpPr>
        <p:spPr>
          <a:xfrm>
            <a:off x="379362" y="1217640"/>
            <a:ext cx="8750795" cy="771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0" i="1" u="none" strike="noStrike" kern="1200" baseline="300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4" indent="-185734" defTabSz="914377">
              <a:defRPr/>
            </a:pPr>
            <a:r>
              <a:rPr lang="fr-FR" sz="2400" b="1" i="0" baseline="0" dirty="0">
                <a:solidFill>
                  <a:srgbClr val="5C3483"/>
                </a:solidFill>
                <a:latin typeface="+mn-lt"/>
              </a:rPr>
              <a:t>Les ateliers de la donnée « guichet de proximité » </a:t>
            </a:r>
          </a:p>
          <a:p>
            <a:pPr marL="185734" indent="-185734" defTabSz="914377">
              <a:defRPr/>
            </a:pPr>
            <a:r>
              <a:rPr lang="fr-FR" sz="2400" b="1" i="0" baseline="0" dirty="0">
                <a:solidFill>
                  <a:srgbClr val="5C3483"/>
                </a:solidFill>
                <a:latin typeface="+mn-lt"/>
              </a:rPr>
              <a:t>s'installent progressivement sur tout le territoire</a:t>
            </a:r>
            <a:br>
              <a:rPr lang="fr-FR" sz="2400" b="1" i="0" baseline="0" dirty="0">
                <a:solidFill>
                  <a:srgbClr val="5C3483"/>
                </a:solidFill>
                <a:latin typeface="+mn-lt"/>
              </a:rPr>
            </a:br>
            <a:endParaRPr lang="fr-FR" sz="2400" baseline="0" dirty="0">
              <a:solidFill>
                <a:srgbClr val="5C3483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0B2C6D-64A3-4FF5-A29A-BCA457ABBB5D}"/>
              </a:ext>
            </a:extLst>
          </p:cNvPr>
          <p:cNvSpPr/>
          <p:nvPr/>
        </p:nvSpPr>
        <p:spPr>
          <a:xfrm>
            <a:off x="379362" y="3211843"/>
            <a:ext cx="6254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fr-FR" sz="2200" b="1" dirty="0">
                <a:solidFill>
                  <a:srgbClr val="009081"/>
                </a:solidFill>
                <a:latin typeface="Calibri" panose="020F0502020204030204"/>
              </a:rPr>
              <a:t>Expertise généraliste en proximité des équipes de recherche pour toute question relative à la donnée</a:t>
            </a:r>
          </a:p>
        </p:txBody>
      </p:sp>
      <p:sp>
        <p:nvSpPr>
          <p:cNvPr id="10" name="Rectangle à coins arrondis 14">
            <a:extLst>
              <a:ext uri="{FF2B5EF4-FFF2-40B4-BE49-F238E27FC236}">
                <a16:creationId xmlns:a16="http://schemas.microsoft.com/office/drawing/2014/main" id="{BFFCF0AF-516F-4438-B7B2-BFB4369ABC8A}"/>
              </a:ext>
            </a:extLst>
          </p:cNvPr>
          <p:cNvSpPr/>
          <p:nvPr/>
        </p:nvSpPr>
        <p:spPr>
          <a:xfrm>
            <a:off x="476528" y="5324373"/>
            <a:ext cx="5913681" cy="8376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8D0C5-1BC3-43A3-A423-2B74CEE2B14D}"/>
              </a:ext>
            </a:extLst>
          </p:cNvPr>
          <p:cNvSpPr/>
          <p:nvPr/>
        </p:nvSpPr>
        <p:spPr>
          <a:xfrm>
            <a:off x="400386" y="5407808"/>
            <a:ext cx="5770794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994" lvl="1" defTabSz="914377">
              <a:spcAft>
                <a:spcPts val="200"/>
              </a:spcAft>
              <a:defRPr/>
            </a:pPr>
            <a:r>
              <a:rPr lang="fr-FR" b="1" dirty="0"/>
              <a:t>Un cadre structurant piloté par Recherche Data Gouv </a:t>
            </a:r>
          </a:p>
          <a:p>
            <a:pPr marL="251994" lvl="1" defTabSz="914377">
              <a:spcAft>
                <a:spcPts val="200"/>
              </a:spcAft>
              <a:defRPr/>
            </a:pPr>
            <a:r>
              <a:rPr lang="fr-FR" b="1" dirty="0"/>
              <a:t>Des moyens et une gouvernance propre à chaque atelier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64059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D3159D6-9D89-4FD2-905D-99D1B5C24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r="2204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8A3DBAD-AE56-4005-95DB-7027711FFFF0}"/>
              </a:ext>
            </a:extLst>
          </p:cNvPr>
          <p:cNvSpPr txBox="1"/>
          <p:nvPr/>
        </p:nvSpPr>
        <p:spPr>
          <a:xfrm>
            <a:off x="517781" y="2482845"/>
            <a:ext cx="520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L’Atelier de la donnée Centre-Val de Loire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F9CB1-1344-45D6-93AA-5AEFC8539E38}"/>
              </a:ext>
            </a:extLst>
          </p:cNvPr>
          <p:cNvSpPr/>
          <p:nvPr/>
        </p:nvSpPr>
        <p:spPr>
          <a:xfrm>
            <a:off x="6096000" y="5138439"/>
            <a:ext cx="1719561" cy="1719561"/>
          </a:xfrm>
          <a:prstGeom prst="rect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83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8FA21F-A25E-442F-8392-324643BBC251}"/>
              </a:ext>
            </a:extLst>
          </p:cNvPr>
          <p:cNvSpPr txBox="1"/>
          <p:nvPr/>
        </p:nvSpPr>
        <p:spPr>
          <a:xfrm>
            <a:off x="780527" y="1303826"/>
            <a:ext cx="387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Dates clés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07B5532-8B60-4FA6-A821-A68FEE23E570}"/>
              </a:ext>
            </a:extLst>
          </p:cNvPr>
          <p:cNvCxnSpPr>
            <a:cxnSpLocks/>
          </p:cNvCxnSpPr>
          <p:nvPr/>
        </p:nvCxnSpPr>
        <p:spPr>
          <a:xfrm>
            <a:off x="1251966" y="3597511"/>
            <a:ext cx="11068050" cy="0"/>
          </a:xfrm>
          <a:prstGeom prst="line">
            <a:avLst/>
          </a:prstGeom>
          <a:ln w="28575">
            <a:solidFill>
              <a:srgbClr val="C3AC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83463F88-047D-44DF-B614-A0EF5CC67E2B}"/>
              </a:ext>
            </a:extLst>
          </p:cNvPr>
          <p:cNvSpPr/>
          <p:nvPr/>
        </p:nvSpPr>
        <p:spPr>
          <a:xfrm>
            <a:off x="2373276" y="3516030"/>
            <a:ext cx="162961" cy="162961"/>
          </a:xfrm>
          <a:prstGeom prst="ellipse">
            <a:avLst/>
          </a:prstGeom>
          <a:solidFill>
            <a:srgbClr val="C3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D80207-82F5-4281-91DA-E92C7FAC19DF}"/>
              </a:ext>
            </a:extLst>
          </p:cNvPr>
          <p:cNvSpPr txBox="1"/>
          <p:nvPr/>
        </p:nvSpPr>
        <p:spPr>
          <a:xfrm>
            <a:off x="2237927" y="2748425"/>
            <a:ext cx="177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5C3483"/>
                </a:solidFill>
              </a:rPr>
              <a:t>12/2022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035D0-EF35-4B0B-A580-FAB2F1D13174}"/>
              </a:ext>
            </a:extLst>
          </p:cNvPr>
          <p:cNvSpPr/>
          <p:nvPr/>
        </p:nvSpPr>
        <p:spPr>
          <a:xfrm>
            <a:off x="2286336" y="3853837"/>
            <a:ext cx="257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Labellisation de l’ADCVL par Recherche Data Gouv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66E3698-DAE1-4D24-B908-5D40ED0F052F}"/>
              </a:ext>
            </a:extLst>
          </p:cNvPr>
          <p:cNvSpPr/>
          <p:nvPr/>
        </p:nvSpPr>
        <p:spPr>
          <a:xfrm>
            <a:off x="5511851" y="3516030"/>
            <a:ext cx="162961" cy="162961"/>
          </a:xfrm>
          <a:prstGeom prst="ellipse">
            <a:avLst/>
          </a:prstGeom>
          <a:solidFill>
            <a:srgbClr val="C3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55872A-F129-4D6D-86EC-0EA32175BC00}"/>
              </a:ext>
            </a:extLst>
          </p:cNvPr>
          <p:cNvSpPr txBox="1"/>
          <p:nvPr/>
        </p:nvSpPr>
        <p:spPr>
          <a:xfrm>
            <a:off x="5406677" y="2748425"/>
            <a:ext cx="1665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5C3483"/>
                </a:solidFill>
              </a:rPr>
              <a:t>11/2023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8211A5-9BC8-4787-B93D-401D102D192D}"/>
              </a:ext>
            </a:extLst>
          </p:cNvPr>
          <p:cNvSpPr/>
          <p:nvPr/>
        </p:nvSpPr>
        <p:spPr>
          <a:xfrm>
            <a:off x="5424911" y="3853837"/>
            <a:ext cx="2804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Mise en ligne du guichet unique de l’ADCVL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B70CE99-DB78-46F7-926F-6508FDE0C0F0}"/>
              </a:ext>
            </a:extLst>
          </p:cNvPr>
          <p:cNvSpPr/>
          <p:nvPr/>
        </p:nvSpPr>
        <p:spPr>
          <a:xfrm>
            <a:off x="8737366" y="3516030"/>
            <a:ext cx="162961" cy="162961"/>
          </a:xfrm>
          <a:prstGeom prst="ellipse">
            <a:avLst/>
          </a:prstGeom>
          <a:solidFill>
            <a:srgbClr val="C3A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255812-6DC8-4E5E-A981-956B1D03A129}"/>
              </a:ext>
            </a:extLst>
          </p:cNvPr>
          <p:cNvSpPr txBox="1"/>
          <p:nvPr/>
        </p:nvSpPr>
        <p:spPr>
          <a:xfrm>
            <a:off x="8616527" y="2756409"/>
            <a:ext cx="245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5C3483"/>
                </a:solidFill>
              </a:rPr>
              <a:t>09/04/2024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BAFD78-7DD1-4A7F-9B34-810D0A0E22A4}"/>
              </a:ext>
            </a:extLst>
          </p:cNvPr>
          <p:cNvSpPr/>
          <p:nvPr/>
        </p:nvSpPr>
        <p:spPr>
          <a:xfrm>
            <a:off x="8650426" y="3853837"/>
            <a:ext cx="2423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Inauguration officielle de l’ADCVL</a:t>
            </a:r>
          </a:p>
        </p:txBody>
      </p:sp>
    </p:spTree>
    <p:extLst>
      <p:ext uri="{BB962C8B-B14F-4D97-AF65-F5344CB8AC3E}">
        <p14:creationId xmlns:p14="http://schemas.microsoft.com/office/powerpoint/2010/main" val="245799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86E142BA-D124-45D2-9F4D-2F546CAF9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817113" y="3316706"/>
            <a:ext cx="3229507" cy="31148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7266C5-477A-4EC6-8E8B-ADDBCEE2BE39}"/>
              </a:ext>
            </a:extLst>
          </p:cNvPr>
          <p:cNvSpPr txBox="1"/>
          <p:nvPr/>
        </p:nvSpPr>
        <p:spPr>
          <a:xfrm>
            <a:off x="659421" y="1217412"/>
            <a:ext cx="7949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C3483"/>
                </a:solidFill>
              </a:rPr>
              <a:t>Objectifs et périmètre de l’ADCVL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1F1EDC-3646-454A-9915-C20375E5C6A3}"/>
              </a:ext>
            </a:extLst>
          </p:cNvPr>
          <p:cNvSpPr txBox="1"/>
          <p:nvPr/>
        </p:nvSpPr>
        <p:spPr>
          <a:xfrm>
            <a:off x="728317" y="2417522"/>
            <a:ext cx="631711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L’ADCVL a pour ambition de répondre aux besoins d’accompagnement des chercheurs de la région Centre-Val de Loire, toutes disciplines confondues, pour favoriser la publication et le partage des données selon l’état d’avancement de leurs pratiques de la science ouverte, et de contribuer localement à la plateforme nationale Recherche Data Gouv. </a:t>
            </a:r>
          </a:p>
          <a:p>
            <a:endParaRPr lang="fr-FR" dirty="0"/>
          </a:p>
          <a:p>
            <a:r>
              <a:rPr lang="fr-FR" dirty="0"/>
              <a:t>Mettre en réseau les agents des établissements partenaires qui interviennent dans l’accompagnement des chercheurs tout au long du cycle de vie des données.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mutualisation des compétences existantes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Montée en compétences par des formations transversales communes</a:t>
            </a:r>
          </a:p>
          <a:p>
            <a:endParaRPr lang="fr-FR" sz="1400" dirty="0"/>
          </a:p>
          <a:p>
            <a:endParaRPr lang="fr-FR" sz="140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6E56CA4-02C9-4F07-92C0-7A36A7CA9B34}"/>
              </a:ext>
            </a:extLst>
          </p:cNvPr>
          <p:cNvGrpSpPr/>
          <p:nvPr/>
        </p:nvGrpSpPr>
        <p:grpSpPr>
          <a:xfrm>
            <a:off x="7158745" y="2686599"/>
            <a:ext cx="2273122" cy="2134784"/>
            <a:chOff x="7158745" y="2523067"/>
            <a:chExt cx="2273122" cy="2463377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340026B-91AE-43D0-A053-523DBD8D740A}"/>
                </a:ext>
              </a:extLst>
            </p:cNvPr>
            <p:cNvCxnSpPr/>
            <p:nvPr/>
          </p:nvCxnSpPr>
          <p:spPr>
            <a:xfrm>
              <a:off x="7158745" y="2530777"/>
              <a:ext cx="1049866" cy="0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33AFA6DB-A02E-456F-B9EB-B1D4188CFD65}"/>
                </a:ext>
              </a:extLst>
            </p:cNvPr>
            <p:cNvCxnSpPr>
              <a:cxnSpLocks/>
            </p:cNvCxnSpPr>
            <p:nvPr/>
          </p:nvCxnSpPr>
          <p:spPr>
            <a:xfrm>
              <a:off x="8195733" y="2523067"/>
              <a:ext cx="1236134" cy="2463377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E2D461-41C6-47ED-8DAD-D668400F0414}"/>
              </a:ext>
            </a:extLst>
          </p:cNvPr>
          <p:cNvGrpSpPr/>
          <p:nvPr/>
        </p:nvGrpSpPr>
        <p:grpSpPr>
          <a:xfrm flipV="1">
            <a:off x="7092910" y="4829505"/>
            <a:ext cx="2246486" cy="596855"/>
            <a:chOff x="7156169" y="2523067"/>
            <a:chExt cx="2275698" cy="2463377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BD88DDC-0CA6-48CC-9DDF-9C045EEA6835}"/>
                </a:ext>
              </a:extLst>
            </p:cNvPr>
            <p:cNvCxnSpPr/>
            <p:nvPr/>
          </p:nvCxnSpPr>
          <p:spPr>
            <a:xfrm>
              <a:off x="7156169" y="2531837"/>
              <a:ext cx="1049866" cy="0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0181B4F-3C87-4667-8AD5-1ACCE6DAD563}"/>
                </a:ext>
              </a:extLst>
            </p:cNvPr>
            <p:cNvCxnSpPr>
              <a:cxnSpLocks/>
            </p:cNvCxnSpPr>
            <p:nvPr/>
          </p:nvCxnSpPr>
          <p:spPr>
            <a:xfrm>
              <a:off x="8195733" y="2523067"/>
              <a:ext cx="1236134" cy="2463377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A51ADB9-392E-45EE-9717-0433721A8B1D}"/>
              </a:ext>
            </a:extLst>
          </p:cNvPr>
          <p:cNvGrpSpPr/>
          <p:nvPr/>
        </p:nvGrpSpPr>
        <p:grpSpPr>
          <a:xfrm flipV="1">
            <a:off x="7156169" y="4872545"/>
            <a:ext cx="2275698" cy="765652"/>
            <a:chOff x="7156169" y="2523067"/>
            <a:chExt cx="2275698" cy="2463377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88C2CE46-6F4C-4945-AB9F-57B0F770B472}"/>
                </a:ext>
              </a:extLst>
            </p:cNvPr>
            <p:cNvCxnSpPr/>
            <p:nvPr/>
          </p:nvCxnSpPr>
          <p:spPr>
            <a:xfrm>
              <a:off x="7156169" y="2537076"/>
              <a:ext cx="1049866" cy="0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E53C41FD-F3C2-44CF-8547-96F3497ED45E}"/>
                </a:ext>
              </a:extLst>
            </p:cNvPr>
            <p:cNvCxnSpPr>
              <a:cxnSpLocks/>
            </p:cNvCxnSpPr>
            <p:nvPr/>
          </p:nvCxnSpPr>
          <p:spPr>
            <a:xfrm>
              <a:off x="8195733" y="2523067"/>
              <a:ext cx="1236134" cy="2463377"/>
            </a:xfrm>
            <a:prstGeom prst="line">
              <a:avLst/>
            </a:prstGeom>
            <a:ln w="31750">
              <a:solidFill>
                <a:srgbClr val="5C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F7EC57BE-F51C-487D-A603-3F78C433DD74}"/>
              </a:ext>
            </a:extLst>
          </p:cNvPr>
          <p:cNvSpPr/>
          <p:nvPr/>
        </p:nvSpPr>
        <p:spPr>
          <a:xfrm>
            <a:off x="9402655" y="4777861"/>
            <a:ext cx="55517" cy="55517"/>
          </a:xfrm>
          <a:prstGeom prst="ellipse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4CC0990-3016-49C2-9B46-C0550B74A022}"/>
              </a:ext>
            </a:extLst>
          </p:cNvPr>
          <p:cNvSpPr/>
          <p:nvPr/>
        </p:nvSpPr>
        <p:spPr>
          <a:xfrm>
            <a:off x="9308837" y="4801746"/>
            <a:ext cx="55517" cy="55517"/>
          </a:xfrm>
          <a:prstGeom prst="ellipse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0C5445D-05A3-402A-9D3C-6F610F48E8EC}"/>
              </a:ext>
            </a:extLst>
          </p:cNvPr>
          <p:cNvSpPr/>
          <p:nvPr/>
        </p:nvSpPr>
        <p:spPr>
          <a:xfrm>
            <a:off x="9397436" y="4844787"/>
            <a:ext cx="55517" cy="55517"/>
          </a:xfrm>
          <a:prstGeom prst="ellipse">
            <a:avLst/>
          </a:prstGeom>
          <a:solidFill>
            <a:srgbClr val="5C3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25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D53D5-6C93-41E0-824D-80D685A1545F}"/>
              </a:ext>
            </a:extLst>
          </p:cNvPr>
          <p:cNvSpPr/>
          <p:nvPr/>
        </p:nvSpPr>
        <p:spPr>
          <a:xfrm>
            <a:off x="752047" y="3327303"/>
            <a:ext cx="3132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>
                <a:solidFill>
                  <a:schemeClr val="bg1"/>
                </a:solidFill>
              </a:rPr>
              <a:t>Accompagnement au dépôt des jeux de données dans un entrepôt de confiance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CC65A-896C-4CE0-ADC4-2C96B7F3EB30}"/>
              </a:ext>
            </a:extLst>
          </p:cNvPr>
          <p:cNvSpPr/>
          <p:nvPr/>
        </p:nvSpPr>
        <p:spPr>
          <a:xfrm>
            <a:off x="4404384" y="3327303"/>
            <a:ext cx="3606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chemeClr val="bg1"/>
                </a:solidFill>
              </a:rPr>
              <a:t>Accompagnement à la rédaction de plan de gestion de données (PGD)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2146E4-20E4-48A8-A6C4-E6719747E314}"/>
              </a:ext>
            </a:extLst>
          </p:cNvPr>
          <p:cNvSpPr/>
          <p:nvPr/>
        </p:nvSpPr>
        <p:spPr>
          <a:xfrm>
            <a:off x="8449827" y="3327303"/>
            <a:ext cx="2912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chemeClr val="bg1"/>
                </a:solidFill>
              </a:rPr>
              <a:t>Conseils sur la </a:t>
            </a:r>
            <a:r>
              <a:rPr lang="fr-FR" sz="2000" b="1" dirty="0" err="1">
                <a:solidFill>
                  <a:schemeClr val="bg1"/>
                </a:solidFill>
              </a:rPr>
              <a:t>FAIRisation</a:t>
            </a:r>
            <a:r>
              <a:rPr lang="fr-FR" sz="2000" b="1" dirty="0">
                <a:solidFill>
                  <a:schemeClr val="bg1"/>
                </a:solidFill>
              </a:rPr>
              <a:t> des données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2A9634-5EF2-4118-A590-BD8F74F0569B}"/>
              </a:ext>
            </a:extLst>
          </p:cNvPr>
          <p:cNvSpPr txBox="1"/>
          <p:nvPr/>
        </p:nvSpPr>
        <p:spPr>
          <a:xfrm>
            <a:off x="721929" y="1246921"/>
            <a:ext cx="10748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Les services de l’ADCVL proposer aux chercheurs 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69643-0E20-4E58-9F37-F1B24CB90E5E}"/>
              </a:ext>
            </a:extLst>
          </p:cNvPr>
          <p:cNvSpPr/>
          <p:nvPr/>
        </p:nvSpPr>
        <p:spPr>
          <a:xfrm>
            <a:off x="8378529" y="5466734"/>
            <a:ext cx="20969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000" b="1" i="1" dirty="0">
                <a:solidFill>
                  <a:schemeClr val="bg1"/>
                </a:solidFill>
              </a:rPr>
              <a:t>Conseils éthiques </a:t>
            </a:r>
          </a:p>
          <a:p>
            <a:pPr lvl="0"/>
            <a:r>
              <a:rPr lang="fr-FR" sz="2000" b="1" i="1" dirty="0">
                <a:solidFill>
                  <a:schemeClr val="bg1"/>
                </a:solidFill>
              </a:rPr>
              <a:t>et juridiques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8D148-1120-49AA-A7EB-C6172D7C6977}"/>
              </a:ext>
            </a:extLst>
          </p:cNvPr>
          <p:cNvSpPr/>
          <p:nvPr/>
        </p:nvSpPr>
        <p:spPr>
          <a:xfrm>
            <a:off x="752047" y="5493888"/>
            <a:ext cx="3083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chemeClr val="bg1"/>
                </a:solidFill>
              </a:rPr>
              <a:t>Conseils sur la préservation et sécurité des données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3CAD5D-BADF-476B-BA74-E8E060642569}"/>
              </a:ext>
            </a:extLst>
          </p:cNvPr>
          <p:cNvSpPr/>
          <p:nvPr/>
        </p:nvSpPr>
        <p:spPr>
          <a:xfrm>
            <a:off x="4381488" y="5481100"/>
            <a:ext cx="384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chemeClr val="bg1"/>
                </a:solidFill>
              </a:rPr>
              <a:t>Sensibilisation et formations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373412A-F8EB-4B4B-ACFC-C2FE62C9F2D0}"/>
              </a:ext>
            </a:extLst>
          </p:cNvPr>
          <p:cNvSpPr/>
          <p:nvPr/>
        </p:nvSpPr>
        <p:spPr>
          <a:xfrm>
            <a:off x="838726" y="4680565"/>
            <a:ext cx="724914" cy="724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09965B3-BFAA-4C9E-BA76-28526525C3E2}"/>
              </a:ext>
            </a:extLst>
          </p:cNvPr>
          <p:cNvGrpSpPr/>
          <p:nvPr/>
        </p:nvGrpSpPr>
        <p:grpSpPr>
          <a:xfrm>
            <a:off x="735019" y="2383044"/>
            <a:ext cx="1015664" cy="1015664"/>
            <a:chOff x="609505" y="2575009"/>
            <a:chExt cx="1015664" cy="1015664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6EA8178-C343-4779-A926-28C0CBA8F08B}"/>
                </a:ext>
              </a:extLst>
            </p:cNvPr>
            <p:cNvSpPr/>
            <p:nvPr/>
          </p:nvSpPr>
          <p:spPr>
            <a:xfrm>
              <a:off x="717426" y="2722848"/>
              <a:ext cx="724914" cy="724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6EA70E7-9E31-4BFF-944D-443D1318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05" y="2575009"/>
              <a:ext cx="1015664" cy="1015664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D1107FA-826B-49CB-B564-B6016161CB3F}"/>
              </a:ext>
            </a:extLst>
          </p:cNvPr>
          <p:cNvGrpSpPr/>
          <p:nvPr/>
        </p:nvGrpSpPr>
        <p:grpSpPr>
          <a:xfrm>
            <a:off x="8449827" y="2521045"/>
            <a:ext cx="724914" cy="724914"/>
            <a:chOff x="8432799" y="2713010"/>
            <a:chExt cx="724914" cy="724914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BEB80DB-FE75-4868-B56F-976C28CB7A17}"/>
                </a:ext>
              </a:extLst>
            </p:cNvPr>
            <p:cNvSpPr/>
            <p:nvPr/>
          </p:nvSpPr>
          <p:spPr>
            <a:xfrm>
              <a:off x="8432799" y="2713010"/>
              <a:ext cx="724914" cy="724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4012983-E2D4-4402-9A6D-0C43B342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799" y="2713010"/>
              <a:ext cx="707886" cy="707886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CA9D5DB-3BDC-4266-A7E8-2030685472A7}"/>
              </a:ext>
            </a:extLst>
          </p:cNvPr>
          <p:cNvGrpSpPr/>
          <p:nvPr/>
        </p:nvGrpSpPr>
        <p:grpSpPr>
          <a:xfrm>
            <a:off x="4438886" y="4617066"/>
            <a:ext cx="786658" cy="786658"/>
            <a:chOff x="8513405" y="4715287"/>
            <a:chExt cx="786658" cy="786658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E5A8315-585B-4EB6-9E6D-46D905461A57}"/>
                </a:ext>
              </a:extLst>
            </p:cNvPr>
            <p:cNvSpPr/>
            <p:nvPr/>
          </p:nvSpPr>
          <p:spPr>
            <a:xfrm>
              <a:off x="8553906" y="4777031"/>
              <a:ext cx="724914" cy="724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6C904DB-14A2-4380-BCE0-B27502B3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3405" y="4715287"/>
              <a:ext cx="786658" cy="786658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A951B5F-6A19-46AC-917B-ED7075690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6" y="4526455"/>
            <a:ext cx="1033134" cy="1033134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CB687C8B-FA5A-40E0-8694-ED7E4EBDE241}"/>
              </a:ext>
            </a:extLst>
          </p:cNvPr>
          <p:cNvGrpSpPr/>
          <p:nvPr/>
        </p:nvGrpSpPr>
        <p:grpSpPr>
          <a:xfrm>
            <a:off x="8353574" y="4513347"/>
            <a:ext cx="964420" cy="964420"/>
            <a:chOff x="601578" y="4625934"/>
            <a:chExt cx="964420" cy="96442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59E8CCB-0A4A-496D-BAFD-32D342E87E20}"/>
                </a:ext>
              </a:extLst>
            </p:cNvPr>
            <p:cNvSpPr/>
            <p:nvPr/>
          </p:nvSpPr>
          <p:spPr>
            <a:xfrm>
              <a:off x="717426" y="4782901"/>
              <a:ext cx="724914" cy="724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17F8FAE-3C10-431C-863F-AF5F13E93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78" y="4625934"/>
              <a:ext cx="964420" cy="96442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ED8649E-9079-446B-BB65-9F85433373E8}"/>
              </a:ext>
            </a:extLst>
          </p:cNvPr>
          <p:cNvGrpSpPr/>
          <p:nvPr/>
        </p:nvGrpSpPr>
        <p:grpSpPr>
          <a:xfrm>
            <a:off x="4323356" y="2383044"/>
            <a:ext cx="1015664" cy="1015664"/>
            <a:chOff x="4211571" y="2575009"/>
            <a:chExt cx="1015664" cy="1015664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982ADF0-4316-40BF-8EC9-67FC47C515B9}"/>
                </a:ext>
              </a:extLst>
            </p:cNvPr>
            <p:cNvSpPr/>
            <p:nvPr/>
          </p:nvSpPr>
          <p:spPr>
            <a:xfrm>
              <a:off x="4364320" y="2722848"/>
              <a:ext cx="724914" cy="724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29301EC-9ACB-49E1-AEEA-7BEEE449F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571" y="2575009"/>
              <a:ext cx="1015664" cy="1015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4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C5EDB4-5F28-459E-BB9E-40CF06E42569}"/>
              </a:ext>
            </a:extLst>
          </p:cNvPr>
          <p:cNvSpPr txBox="1"/>
          <p:nvPr/>
        </p:nvSpPr>
        <p:spPr>
          <a:xfrm>
            <a:off x="968420" y="3261794"/>
            <a:ext cx="45742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Conseils sur le choix d’un entrepôt de données de confiance :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Entrepôt thématique ouvert et fiable (national ou international) en fonction du domaine de recherche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Entrepôt de données national Recherche Data Gouv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BB4970-A3F6-4FE3-A5C6-20CBBFAFFE99}"/>
              </a:ext>
            </a:extLst>
          </p:cNvPr>
          <p:cNvSpPr txBox="1"/>
          <p:nvPr/>
        </p:nvSpPr>
        <p:spPr>
          <a:xfrm>
            <a:off x="6649330" y="3261794"/>
            <a:ext cx="38964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46F"/>
                </a:solidFill>
              </a:rPr>
              <a:t>Accompagnement au dépôt :</a:t>
            </a:r>
          </a:p>
          <a:p>
            <a:endParaRPr lang="fr-FR" sz="2400" b="1" dirty="0">
              <a:solidFill>
                <a:srgbClr val="0094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Métadonnées obligatoires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Métadonnées conseillées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Données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Licences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prstClr val="black"/>
                </a:solidFill>
              </a:rPr>
              <a:t>…</a:t>
            </a:r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33B5F2-C6BD-453C-A7F9-D02C6D5F7D66}"/>
              </a:ext>
            </a:extLst>
          </p:cNvPr>
          <p:cNvSpPr txBox="1"/>
          <p:nvPr/>
        </p:nvSpPr>
        <p:spPr>
          <a:xfrm>
            <a:off x="968420" y="1595658"/>
            <a:ext cx="10037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>
                <a:solidFill>
                  <a:srgbClr val="5C3483"/>
                </a:solidFill>
              </a:rPr>
              <a:t>Accompagnement au dépôt des jeux de données dans un entrepôt de confiance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5C34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D1188C-5D0A-48D5-B41E-43412D45A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85" y="323273"/>
            <a:ext cx="957819" cy="9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25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BARIT PRESENTATION - ADCVL.pptx" id="{2887832C-EEA7-4AA2-9C12-7A5FE0DF1AE3}" vid="{A1F40A49-75BD-4EE7-90E3-BE84975F587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GABARIT PRESENTATION - ADCVL</Template>
  <TotalTime>1262</TotalTime>
  <Words>1238</Words>
  <Application>Microsoft Office PowerPoint</Application>
  <PresentationFormat>Grand écran</PresentationFormat>
  <Paragraphs>164</Paragraphs>
  <Slides>24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BCNFFC+Source Sans Pro Light</vt:lpstr>
      <vt:lpstr>BLVBTE+Calibri Italic</vt:lpstr>
      <vt:lpstr>Calibri</vt:lpstr>
      <vt:lpstr>Calibri Light</vt:lpstr>
      <vt:lpstr>JBBEJE+Source Sans Pro Light</vt:lpstr>
      <vt:lpstr>MLQEGL+Calibri Bold</vt:lpstr>
      <vt:lpstr>OJTIIC+Calibri Italic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Rageot</dc:creator>
  <cp:lastModifiedBy>Lisa Bertrand</cp:lastModifiedBy>
  <cp:revision>102</cp:revision>
  <cp:lastPrinted>2024-04-08T14:40:21Z</cp:lastPrinted>
  <dcterms:created xsi:type="dcterms:W3CDTF">2024-01-18T13:29:36Z</dcterms:created>
  <dcterms:modified xsi:type="dcterms:W3CDTF">2024-04-30T08:35:08Z</dcterms:modified>
</cp:coreProperties>
</file>