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89" r:id="rId3"/>
    <p:sldId id="292" r:id="rId4"/>
    <p:sldId id="291" r:id="rId5"/>
    <p:sldId id="276" r:id="rId6"/>
    <p:sldId id="300" r:id="rId7"/>
    <p:sldId id="301" r:id="rId8"/>
    <p:sldId id="270" r:id="rId9"/>
    <p:sldId id="271" r:id="rId10"/>
    <p:sldId id="269" r:id="rId11"/>
    <p:sldId id="284" r:id="rId12"/>
    <p:sldId id="297" r:id="rId13"/>
    <p:sldId id="298" r:id="rId14"/>
    <p:sldId id="299" r:id="rId15"/>
    <p:sldId id="27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5F"/>
    <a:srgbClr val="6BBDB5"/>
    <a:srgbClr val="A3CCC8"/>
    <a:srgbClr val="13988A"/>
    <a:srgbClr val="00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526BD-C432-4675-8C7C-90379E1AD723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3BDAC-4D94-42E6-A4EF-BCAF87414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ré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7C2067-3F53-4FFF-A0F0-058CE870B9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9F9AF-688F-4A17-B9D8-1D2510BD01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E12B3F-BF89-4766-A808-8540D37926F6}"/>
              </a:ext>
            </a:extLst>
          </p:cNvPr>
          <p:cNvSpPr/>
          <p:nvPr/>
        </p:nvSpPr>
        <p:spPr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A667FC0-464E-4E02-AC87-094C46477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430"/>
          <a:stretch/>
        </p:blipFill>
        <p:spPr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ACC6FC2-C5A8-49BE-8E10-A21355E57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9E9DF7F-8324-41C8-AECA-E6CCA4E10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D492048-89F2-4CF5-941D-DAB4EAD9C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2309D1D-2A84-477D-A51E-CB8AC126D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C248BB5-BF0B-4814-B429-7F46D2C80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1300"/>
          <a:stretch/>
        </p:blipFill>
        <p:spPr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6308240-A709-4431-94FD-F07B5DFF5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B8E7984-BA27-4E4D-BF9B-14F886CC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0A4524E-C0E0-402A-9665-6EA6D872E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815" y="177553"/>
            <a:ext cx="404057" cy="2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lassique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A1D931-B2DF-4F47-B513-59E3F9701C51}"/>
              </a:ext>
            </a:extLst>
          </p:cNvPr>
          <p:cNvSpPr/>
          <p:nvPr/>
        </p:nvSpPr>
        <p:spPr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C4EA0-3EE7-4765-AD1B-C5204BAB3D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12EB4-CBA4-4148-9DEB-C86A768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79B878B-7457-4323-AE47-1B2650E0B7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8A7B86-D42E-461B-BC61-941A551FCF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1E631-0DE3-4194-AF49-0264C26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E923407-9508-4462-99FC-7912DD59443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8199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C1A47DB-8251-4BD1-9246-522275D67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188C23B-2615-41D4-AA03-560B6A72077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574900-D8B9-4B07-9D02-52D929C3FB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blocs arron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B74B0F-301E-4CF9-94CC-3F3195ED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B258DBD-24B2-41A5-870A-6F7C818D17C8}"/>
              </a:ext>
            </a:extLst>
          </p:cNvPr>
          <p:cNvSpPr/>
          <p:nvPr/>
        </p:nvSpPr>
        <p:spPr>
          <a:xfrm rot="5400000">
            <a:off x="3888150" y="-751581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443BDEE-9875-49C8-A3D9-E4BBE1F2E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6768" y="2309814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E5A1C-1232-4E0A-96BF-7329A85DB909}"/>
              </a:ext>
            </a:extLst>
          </p:cNvPr>
          <p:cNvSpPr/>
          <p:nvPr/>
        </p:nvSpPr>
        <p:spPr>
          <a:xfrm>
            <a:off x="3128101" y="2261543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1066524-7130-49EB-A223-DE99F6C0F811}"/>
              </a:ext>
            </a:extLst>
          </p:cNvPr>
          <p:cNvSpPr/>
          <p:nvPr/>
        </p:nvSpPr>
        <p:spPr>
          <a:xfrm rot="5400000">
            <a:off x="3888150" y="-75833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ADF3FF4-0B65-47A1-B3A5-C54A902848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6768" y="2985562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3464D-EB27-45E4-88B4-150773B94498}"/>
              </a:ext>
            </a:extLst>
          </p:cNvPr>
          <p:cNvSpPr/>
          <p:nvPr/>
        </p:nvSpPr>
        <p:spPr>
          <a:xfrm>
            <a:off x="3128101" y="2937291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0141999-C5D2-47C5-978B-F0D4C23BCBBE}"/>
              </a:ext>
            </a:extLst>
          </p:cNvPr>
          <p:cNvSpPr/>
          <p:nvPr/>
        </p:nvSpPr>
        <p:spPr>
          <a:xfrm rot="5400000">
            <a:off x="3888149" y="599915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B022FCA-5EE2-47CB-B98D-3A666B624D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26767" y="3661310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0EBE8-F230-4E5A-B462-E830A65E8805}"/>
              </a:ext>
            </a:extLst>
          </p:cNvPr>
          <p:cNvSpPr/>
          <p:nvPr/>
        </p:nvSpPr>
        <p:spPr>
          <a:xfrm>
            <a:off x="3128100" y="3613039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6A214E1-51A7-4D2D-AC91-E610BF6B0969}"/>
              </a:ext>
            </a:extLst>
          </p:cNvPr>
          <p:cNvSpPr/>
          <p:nvPr/>
        </p:nvSpPr>
        <p:spPr>
          <a:xfrm rot="5400000">
            <a:off x="3888150" y="1275662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A0DB512-B5E8-4A6C-BF6D-722D65D2051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26768" y="4337057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3128101" y="4288786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9C62DF-4665-41F8-AD07-382D40D553FD}"/>
              </a:ext>
            </a:extLst>
          </p:cNvPr>
          <p:cNvSpPr/>
          <p:nvPr/>
        </p:nvSpPr>
        <p:spPr>
          <a:xfrm rot="5400000">
            <a:off x="3888149" y="1951410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A6CC37E-D6AD-4701-8F80-4EFD88BE52A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26767" y="5012805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3128100" y="4964534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219C95EE-9A46-4727-A481-4EE34F2624E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9413360-9714-4F0E-8F18-E9302C88D5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D8F34-2DB9-499B-8C30-864A70FB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7F7585-FD7C-40E8-AF3D-BA01394D25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014E43-2FF8-493F-B2A3-69864509B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B4106F-DC9D-4B53-9F8E-42C95DBB5B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234DEF-3640-485B-A5A3-6B0BCC6E6F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1F495FE-E52A-45D0-AF74-ACF7437636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A5454D-404E-4D96-ACD7-E617C070F5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657AA73-689B-446C-AEC3-59019BDF1A9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180706-D221-4783-89EA-773D0EA534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8558B-D53D-4C03-8CE7-4CD194E45F6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2C104F5-2AD6-4859-B27D-6B98E7B2A34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2A1E4C7-BFF7-4568-870C-795CF5548F0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BEDAE540-73FF-4C11-BAA5-71F27B9D67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En partenariat avec :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963CCC12-943C-4ED7-A643-994C5B8211A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: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5230B534-126F-4496-98FC-9D8FA0BA9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Logos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63513C-D85C-4C91-8067-3E06CC7567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D183B7-11ED-4D69-84C8-2AA6E5793AA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085C9-6136-4B13-840C-93164C425DD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4" y="3556204"/>
            <a:ext cx="757527" cy="7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A0049C1-506E-49AD-A494-2763435887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EDC92F-1535-4A9E-9DC0-085391F619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843556-CCF1-4D28-9AC6-520FE0AD5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9AEB84-A928-43DB-98CD-656EB84CFB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DF5B27-67E5-4D7E-B830-52C5C88CE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Auteur, fonction, entité</a:t>
            </a:r>
          </a:p>
          <a:p>
            <a:pPr lvl="0"/>
            <a:r>
              <a:rPr lang="fr-FR" dirty="0"/>
              <a:t>Contact : nomprenom@entite.com</a:t>
            </a:r>
          </a:p>
        </p:txBody>
      </p:sp>
    </p:spTree>
    <p:extLst>
      <p:ext uri="{BB962C8B-B14F-4D97-AF65-F5344CB8AC3E}">
        <p14:creationId xmlns:p14="http://schemas.microsoft.com/office/powerpoint/2010/main" val="133878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1" y="199457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7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FB540-C689-4E94-97FB-4679A883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54536-229C-4F39-857A-9CC415C0D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77556-2552-4044-907D-30F45D33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151F-8355-45B1-B9B2-26156D343A27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91D48-71D7-4414-9DC8-A4BE6C8D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D5A19-D7C6-410A-8F00-CC982429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5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résent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AD24D7-7CDC-40D5-B02A-F96C26022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D923FF-C5ED-43DF-BC9C-3A14EA7B5A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65A6AA-0943-489E-9BAC-7A35A83B46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55B947-1A46-4734-91E3-E3C0BA3B586D}"/>
              </a:ext>
            </a:extLst>
          </p:cNvPr>
          <p:cNvSpPr/>
          <p:nvPr/>
        </p:nvSpPr>
        <p:spPr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3E5BA23-F2C5-4156-8B48-646540B6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430"/>
          <a:stretch/>
        </p:blipFill>
        <p:spPr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7444E80-1226-4059-801D-34D1286AC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460AFA2-6E26-4020-A66B-92EE89DBE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2588" y="7237093"/>
            <a:ext cx="302065" cy="21033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57F2F72F-2DED-4A88-8990-6776F3832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2F8B131-9B2B-4F42-AB9B-8D274AA7F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BA3CD93-F9F9-4CB1-A6D9-2746FE159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1300"/>
          <a:stretch/>
        </p:blipFill>
        <p:spPr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35FE1704-276F-4531-AC33-96268165E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65963D5C-717A-4CB4-A29A-0887531A8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3968" y="1153186"/>
            <a:ext cx="180578" cy="125743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9822FA9E-3D02-4FA2-BE0A-7C76E81EB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A0956A99-CAB2-45F9-B6D5-2061D72CB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FA8E474F-63E1-4CB8-B13C-3ECFCCDCA6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2394" y="465991"/>
            <a:ext cx="384159" cy="2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|Ubi ad et </a:t>
            </a:r>
            <a:r>
              <a:rPr lang="fr-FR" dirty="0" err="1"/>
              <a:t>et</a:t>
            </a:r>
            <a:r>
              <a:rPr lang="fr-FR" dirty="0"/>
              <a:t> </a:t>
            </a:r>
            <a:r>
              <a:rPr lang="fr-FR" dirty="0" err="1"/>
              <a:t>resistente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28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|Ubi ad et </a:t>
            </a:r>
            <a:r>
              <a:rPr lang="fr-FR" dirty="0" err="1"/>
              <a:t>et</a:t>
            </a:r>
            <a:r>
              <a:rPr lang="fr-FR" dirty="0"/>
              <a:t> </a:t>
            </a:r>
            <a:r>
              <a:rPr lang="fr-FR" dirty="0" err="1"/>
              <a:t>resistente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E3D7A5-5F91-40A2-9D5B-87A299500A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62778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283CB61-1750-4127-8F2E-1B379EC7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8670" y="1529861"/>
            <a:ext cx="3613708" cy="3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BEB6D3-0DA9-49F0-92A5-8CE247B3E9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42" y="1110573"/>
            <a:ext cx="5721738" cy="46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9C606B-7471-4540-A327-902636D25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9EE844A2-B2CB-430D-BA7B-5F7EBE3D6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5838" y="1400010"/>
            <a:ext cx="729478" cy="50796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71ABCC7-9E25-4BA5-B24A-FB212DD03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7436" y="969268"/>
            <a:ext cx="426479" cy="2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exte+photo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8DF46-553C-4FA7-80FD-85786AF08848}"/>
              </a:ext>
            </a:extLst>
          </p:cNvPr>
          <p:cNvSpPr/>
          <p:nvPr/>
        </p:nvSpPr>
        <p:spPr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AFAEA-DE4B-45B0-BE2C-BF73B71D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4709DB-24F9-40C0-82E4-946538C17B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2D677D-0C74-4CCF-9AF1-E448A279E27C}"/>
              </a:ext>
            </a:extLst>
          </p:cNvPr>
          <p:cNvSpPr/>
          <p:nvPr/>
        </p:nvSpPr>
        <p:spPr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06429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75A4F6-64F5-418D-9DAA-EB6442CBAF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@RechercheDataGv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25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7.svg"/><Relationship Id="rId5" Type="http://schemas.openxmlformats.org/officeDocument/2006/relationships/image" Target="../media/image27.png"/><Relationship Id="rId1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2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recherche.data.gouv.fr/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1837" y="3165170"/>
            <a:ext cx="7204543" cy="25342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Un écosystème au service du partage </a:t>
            </a:r>
          </a:p>
          <a:p>
            <a:pPr>
              <a:spcBef>
                <a:spcPts val="0"/>
              </a:spcBef>
            </a:pPr>
            <a:r>
              <a:rPr lang="fr-FR" dirty="0"/>
              <a:t>et de l’ouverture des données de recherche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sz="2000" b="0" dirty="0"/>
              <a:t>Mars 2023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05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09EEA59-706C-4EF5-89D8-8A1FE18B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9" y="3976150"/>
            <a:ext cx="3824792" cy="14342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518ED7-6479-42E0-90CC-A556BA51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3" y="3905333"/>
            <a:ext cx="3771006" cy="14342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DC7413-E870-4191-8731-A269ADFE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40" y="2147871"/>
            <a:ext cx="3890531" cy="14342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1438BF-965D-4D7C-A18C-E43657653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75" y="2147871"/>
            <a:ext cx="3830769" cy="14342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2162E8-35B4-4BAE-A607-A715C84BBC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7" y="2501998"/>
            <a:ext cx="1854004" cy="185400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>
                <a:latin typeface="Marianne" panose="02000000000000000000" pitchFamily="50" charset="0"/>
              </a:rPr>
              <a:t>Les centres de ressources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6277" y="3221211"/>
            <a:ext cx="29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Mise en commun et certification de </a:t>
            </a:r>
            <a:r>
              <a:rPr lang="fr-FR" sz="1200" b="1" i="1" dirty="0"/>
              <a:t>supports pédagogiques </a:t>
            </a:r>
            <a:r>
              <a:rPr lang="fr-FR" sz="1200" i="1" dirty="0"/>
              <a:t>et élaboration et diffusion de </a:t>
            </a:r>
            <a:r>
              <a:rPr lang="fr-FR" sz="1200" b="1" i="1" dirty="0"/>
              <a:t>e-formations généralistes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3728" y="5067024"/>
            <a:ext cx="308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Élaboration et maintien d’</a:t>
            </a:r>
            <a:r>
              <a:rPr lang="fr-FR" sz="1200" b="1" i="1" dirty="0"/>
              <a:t>outils communs aux ateliers</a:t>
            </a:r>
            <a:endParaRPr lang="fr-FR" sz="1200" i="1" dirty="0"/>
          </a:p>
        </p:txBody>
      </p:sp>
      <p:sp>
        <p:nvSpPr>
          <p:cNvPr id="4" name="Rectangle 3"/>
          <p:cNvSpPr/>
          <p:nvPr/>
        </p:nvSpPr>
        <p:spPr>
          <a:xfrm>
            <a:off x="8935020" y="3259002"/>
            <a:ext cx="2738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Dispositif de </a:t>
            </a:r>
            <a:r>
              <a:rPr lang="fr-FR" sz="1200" b="1" i="1" dirty="0"/>
              <a:t>montée en compétences pour les ateliers de la donnée </a:t>
            </a:r>
          </a:p>
          <a:p>
            <a:endParaRPr lang="fr-FR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8949125" y="5067024"/>
            <a:ext cx="308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Développe et maintien l’entrepôt-catalogue et accompagne les utilisateurs </a:t>
            </a:r>
          </a:p>
        </p:txBody>
      </p:sp>
    </p:spTree>
    <p:extLst>
      <p:ext uri="{BB962C8B-B14F-4D97-AF65-F5344CB8AC3E}">
        <p14:creationId xmlns:p14="http://schemas.microsoft.com/office/powerpoint/2010/main" val="288839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655443-5C05-4BDE-8436-C418FA619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22" y="3357162"/>
            <a:ext cx="1020578" cy="1020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5ED602-2742-467E-8D41-E699721B4F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" y="3394281"/>
            <a:ext cx="1020578" cy="10205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D39D75-D62C-4C8B-A153-89E5D04056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12" y="3504926"/>
            <a:ext cx="909933" cy="9099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3C90A4-1A59-4248-AC0D-DE65641AD8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9" y="3260327"/>
            <a:ext cx="1252348" cy="12523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DD9259-C812-4377-9F56-7D5507FD53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94" y="3407446"/>
            <a:ext cx="1020578" cy="10205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9CFA2-7F64-4612-8236-7A3B7B9833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3" y="3321704"/>
            <a:ext cx="1154481" cy="11544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D5D954-E4C9-4AB3-8FBB-6B8F334E92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6" y="3521480"/>
            <a:ext cx="757527" cy="7575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50BDCCC-7508-4293-A4C4-1A3411BC04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r="13854"/>
          <a:stretch/>
        </p:blipFill>
        <p:spPr>
          <a:xfrm>
            <a:off x="7052978" y="3321035"/>
            <a:ext cx="1287262" cy="106975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301316" y="2533254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>
                <a:latin typeface="Marianne" panose="02000000000000000000" pitchFamily="50" charset="0"/>
              </a:rPr>
              <a:t>Une gouvernance collective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179772"/>
            <a:ext cx="7868551" cy="45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>
                <a:solidFill>
                  <a:srgbClr val="13988A"/>
                </a:solidFill>
                <a:latin typeface="Marianne" panose="02000000000000000000" pitchFamily="2" charset="0"/>
              </a:rPr>
              <a:t>Partenaires du projet</a:t>
            </a:r>
          </a:p>
        </p:txBody>
      </p:sp>
      <p:pic>
        <p:nvPicPr>
          <p:cNvPr id="19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1091" y="-149590"/>
            <a:ext cx="3695200" cy="38717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FEC296-97B1-4D36-91DC-57DB3F67F1B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" y="4975046"/>
            <a:ext cx="1020578" cy="10205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AFB7BB-B53C-4225-B96B-31A7ABA7720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26" y="4975046"/>
            <a:ext cx="1020578" cy="102057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353881A-AD23-49EB-995A-BC9C42AC574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8" y="4975046"/>
            <a:ext cx="1020578" cy="10205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A315109-514C-4EFF-9BE6-D10AF8A7599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4" y="4975046"/>
            <a:ext cx="1020578" cy="1020576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02508" y="4627420"/>
            <a:ext cx="7868551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>
                <a:solidFill>
                  <a:srgbClr val="13988A"/>
                </a:solidFill>
                <a:latin typeface="Marianne" panose="02000000000000000000" pitchFamily="2" charset="0"/>
              </a:rPr>
              <a:t>Représentants de la communauté ESR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700" i="1" dirty="0">
              <a:solidFill>
                <a:srgbClr val="0CB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1426332" y="2163243"/>
            <a:ext cx="5240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hiffres entrepôt de données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521969" y="834403"/>
            <a:ext cx="5184739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4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1200" noProof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Depuis</a:t>
            </a:r>
            <a:r>
              <a:rPr lang="fr-FR" sz="3200" b="1" kern="120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 le 8 juillet 2002</a:t>
            </a:r>
          </a:p>
          <a:p>
            <a:pPr marL="594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cap="none" spc="0" normalizeH="0" baseline="3000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</a:rPr>
              <a:t>&gt; 5 mars 2023</a:t>
            </a:r>
            <a:endParaRPr kumimoji="0" lang="fr-FR" sz="3200" b="1" i="0" u="none" strike="noStrike" kern="1200" cap="none" spc="0" normalizeH="0" baseline="3000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-577958"/>
            <a:ext cx="3260165" cy="3415905"/>
          </a:xfrm>
          <a:prstGeom prst="rect">
            <a:avLst/>
          </a:prstGeom>
        </p:spPr>
      </p:pic>
      <p:sp>
        <p:nvSpPr>
          <p:cNvPr id="10" name="object 59"/>
          <p:cNvSpPr/>
          <p:nvPr/>
        </p:nvSpPr>
        <p:spPr>
          <a:xfrm>
            <a:off x="521969" y="2163243"/>
            <a:ext cx="803915" cy="598375"/>
          </a:xfrm>
          <a:custGeom>
            <a:avLst/>
            <a:gdLst/>
            <a:ahLst/>
            <a:cxnLst/>
            <a:rect l="l" t="t" r="r" b="b"/>
            <a:pathLst>
              <a:path w="451484" h="378460">
                <a:moveTo>
                  <a:pt x="451104" y="192024"/>
                </a:moveTo>
                <a:lnTo>
                  <a:pt x="448170" y="189103"/>
                </a:lnTo>
                <a:lnTo>
                  <a:pt x="440829" y="189103"/>
                </a:lnTo>
                <a:lnTo>
                  <a:pt x="437883" y="192024"/>
                </a:lnTo>
                <a:lnTo>
                  <a:pt x="437883" y="239776"/>
                </a:lnTo>
                <a:lnTo>
                  <a:pt x="13220" y="239776"/>
                </a:lnTo>
                <a:lnTo>
                  <a:pt x="13220" y="16891"/>
                </a:lnTo>
                <a:lnTo>
                  <a:pt x="17030" y="13081"/>
                </a:lnTo>
                <a:lnTo>
                  <a:pt x="323646" y="13081"/>
                </a:lnTo>
                <a:lnTo>
                  <a:pt x="326580" y="10160"/>
                </a:lnTo>
                <a:lnTo>
                  <a:pt x="326580" y="2921"/>
                </a:lnTo>
                <a:lnTo>
                  <a:pt x="323646" y="0"/>
                </a:lnTo>
                <a:lnTo>
                  <a:pt x="21729" y="0"/>
                </a:lnTo>
                <a:lnTo>
                  <a:pt x="13246" y="1701"/>
                </a:lnTo>
                <a:lnTo>
                  <a:pt x="6350" y="6324"/>
                </a:lnTo>
                <a:lnTo>
                  <a:pt x="1701" y="13182"/>
                </a:lnTo>
                <a:lnTo>
                  <a:pt x="0" y="21590"/>
                </a:lnTo>
                <a:lnTo>
                  <a:pt x="0" y="269875"/>
                </a:lnTo>
                <a:lnTo>
                  <a:pt x="1701" y="278295"/>
                </a:lnTo>
                <a:lnTo>
                  <a:pt x="6350" y="285153"/>
                </a:lnTo>
                <a:lnTo>
                  <a:pt x="13246" y="289775"/>
                </a:lnTo>
                <a:lnTo>
                  <a:pt x="21729" y="291465"/>
                </a:lnTo>
                <a:lnTo>
                  <a:pt x="98971" y="291465"/>
                </a:lnTo>
                <a:lnTo>
                  <a:pt x="101904" y="288544"/>
                </a:lnTo>
                <a:lnTo>
                  <a:pt x="101904" y="281178"/>
                </a:lnTo>
                <a:lnTo>
                  <a:pt x="98971" y="278257"/>
                </a:lnTo>
                <a:lnTo>
                  <a:pt x="17030" y="278257"/>
                </a:lnTo>
                <a:lnTo>
                  <a:pt x="13220" y="274447"/>
                </a:lnTo>
                <a:lnTo>
                  <a:pt x="13220" y="252984"/>
                </a:lnTo>
                <a:lnTo>
                  <a:pt x="437883" y="252984"/>
                </a:lnTo>
                <a:lnTo>
                  <a:pt x="437883" y="274447"/>
                </a:lnTo>
                <a:lnTo>
                  <a:pt x="434073" y="278257"/>
                </a:lnTo>
                <a:lnTo>
                  <a:pt x="267258" y="278257"/>
                </a:lnTo>
                <a:lnTo>
                  <a:pt x="267258" y="334518"/>
                </a:lnTo>
                <a:lnTo>
                  <a:pt x="183845" y="334518"/>
                </a:lnTo>
                <a:lnTo>
                  <a:pt x="186651" y="328676"/>
                </a:lnTo>
                <a:lnTo>
                  <a:pt x="188950" y="322605"/>
                </a:lnTo>
                <a:lnTo>
                  <a:pt x="190741" y="316357"/>
                </a:lnTo>
                <a:lnTo>
                  <a:pt x="192074" y="310007"/>
                </a:lnTo>
                <a:lnTo>
                  <a:pt x="195008" y="291465"/>
                </a:lnTo>
                <a:lnTo>
                  <a:pt x="256095" y="291465"/>
                </a:lnTo>
                <a:lnTo>
                  <a:pt x="264439" y="328676"/>
                </a:lnTo>
                <a:lnTo>
                  <a:pt x="267258" y="334518"/>
                </a:lnTo>
                <a:lnTo>
                  <a:pt x="267258" y="278257"/>
                </a:lnTo>
                <a:lnTo>
                  <a:pt x="122174" y="278257"/>
                </a:lnTo>
                <a:lnTo>
                  <a:pt x="119240" y="281178"/>
                </a:lnTo>
                <a:lnTo>
                  <a:pt x="119240" y="288544"/>
                </a:lnTo>
                <a:lnTo>
                  <a:pt x="122174" y="291465"/>
                </a:lnTo>
                <a:lnTo>
                  <a:pt x="181495" y="291465"/>
                </a:lnTo>
                <a:lnTo>
                  <a:pt x="178854" y="307975"/>
                </a:lnTo>
                <a:lnTo>
                  <a:pt x="161823" y="342646"/>
                </a:lnTo>
                <a:lnTo>
                  <a:pt x="149783" y="354965"/>
                </a:lnTo>
                <a:lnTo>
                  <a:pt x="148793" y="360807"/>
                </a:lnTo>
                <a:lnTo>
                  <a:pt x="148704" y="362204"/>
                </a:lnTo>
                <a:lnTo>
                  <a:pt x="153885" y="374142"/>
                </a:lnTo>
                <a:lnTo>
                  <a:pt x="159766" y="377952"/>
                </a:lnTo>
                <a:lnTo>
                  <a:pt x="291338" y="377952"/>
                </a:lnTo>
                <a:lnTo>
                  <a:pt x="297205" y="374142"/>
                </a:lnTo>
                <a:lnTo>
                  <a:pt x="301231" y="364871"/>
                </a:lnTo>
                <a:lnTo>
                  <a:pt x="302501" y="361950"/>
                </a:lnTo>
                <a:lnTo>
                  <a:pt x="301320" y="354965"/>
                </a:lnTo>
                <a:lnTo>
                  <a:pt x="296621" y="350266"/>
                </a:lnTo>
                <a:lnTo>
                  <a:pt x="294043" y="347599"/>
                </a:lnTo>
                <a:lnTo>
                  <a:pt x="289280" y="342646"/>
                </a:lnTo>
                <a:lnTo>
                  <a:pt x="288404" y="341591"/>
                </a:lnTo>
                <a:lnTo>
                  <a:pt x="288404" y="360807"/>
                </a:lnTo>
                <a:lnTo>
                  <a:pt x="288112" y="362204"/>
                </a:lnTo>
                <a:lnTo>
                  <a:pt x="287807" y="362839"/>
                </a:lnTo>
                <a:lnTo>
                  <a:pt x="287515" y="363728"/>
                </a:lnTo>
                <a:lnTo>
                  <a:pt x="286639" y="364871"/>
                </a:lnTo>
                <a:lnTo>
                  <a:pt x="164465" y="364871"/>
                </a:lnTo>
                <a:lnTo>
                  <a:pt x="163588" y="363728"/>
                </a:lnTo>
                <a:lnTo>
                  <a:pt x="163283" y="362839"/>
                </a:lnTo>
                <a:lnTo>
                  <a:pt x="162991" y="362204"/>
                </a:lnTo>
                <a:lnTo>
                  <a:pt x="162699" y="360807"/>
                </a:lnTo>
                <a:lnTo>
                  <a:pt x="164172" y="359283"/>
                </a:lnTo>
                <a:lnTo>
                  <a:pt x="171221" y="351663"/>
                </a:lnTo>
                <a:lnTo>
                  <a:pt x="173863" y="349123"/>
                </a:lnTo>
                <a:lnTo>
                  <a:pt x="175031" y="347599"/>
                </a:lnTo>
                <a:lnTo>
                  <a:pt x="276059" y="347599"/>
                </a:lnTo>
                <a:lnTo>
                  <a:pt x="277241" y="349123"/>
                </a:lnTo>
                <a:lnTo>
                  <a:pt x="278409" y="350266"/>
                </a:lnTo>
                <a:lnTo>
                  <a:pt x="279882" y="351663"/>
                </a:lnTo>
                <a:lnTo>
                  <a:pt x="286931" y="359283"/>
                </a:lnTo>
                <a:lnTo>
                  <a:pt x="288404" y="360807"/>
                </a:lnTo>
                <a:lnTo>
                  <a:pt x="288404" y="341591"/>
                </a:lnTo>
                <a:lnTo>
                  <a:pt x="283019" y="335076"/>
                </a:lnTo>
                <a:lnTo>
                  <a:pt x="282689" y="334518"/>
                </a:lnTo>
                <a:lnTo>
                  <a:pt x="278003" y="326694"/>
                </a:lnTo>
                <a:lnTo>
                  <a:pt x="274370" y="317627"/>
                </a:lnTo>
                <a:lnTo>
                  <a:pt x="272249" y="307975"/>
                </a:lnTo>
                <a:lnTo>
                  <a:pt x="269608" y="291465"/>
                </a:lnTo>
                <a:lnTo>
                  <a:pt x="429374" y="291465"/>
                </a:lnTo>
                <a:lnTo>
                  <a:pt x="437845" y="289775"/>
                </a:lnTo>
                <a:lnTo>
                  <a:pt x="444754" y="285153"/>
                </a:lnTo>
                <a:lnTo>
                  <a:pt x="449402" y="278257"/>
                </a:lnTo>
                <a:lnTo>
                  <a:pt x="451104" y="269875"/>
                </a:lnTo>
                <a:lnTo>
                  <a:pt x="451104" y="252984"/>
                </a:lnTo>
                <a:lnTo>
                  <a:pt x="451104" y="239776"/>
                </a:lnTo>
                <a:lnTo>
                  <a:pt x="451104" y="192024"/>
                </a:lnTo>
                <a:close/>
              </a:path>
              <a:path w="451484" h="378460">
                <a:moveTo>
                  <a:pt x="451104" y="21590"/>
                </a:moveTo>
                <a:lnTo>
                  <a:pt x="449402" y="13182"/>
                </a:lnTo>
                <a:lnTo>
                  <a:pt x="444779" y="6324"/>
                </a:lnTo>
                <a:lnTo>
                  <a:pt x="437908" y="1701"/>
                </a:lnTo>
                <a:lnTo>
                  <a:pt x="429475" y="0"/>
                </a:lnTo>
                <a:lnTo>
                  <a:pt x="347345" y="0"/>
                </a:lnTo>
                <a:lnTo>
                  <a:pt x="344424" y="2921"/>
                </a:lnTo>
                <a:lnTo>
                  <a:pt x="344424" y="10160"/>
                </a:lnTo>
                <a:lnTo>
                  <a:pt x="347345" y="13081"/>
                </a:lnTo>
                <a:lnTo>
                  <a:pt x="434149" y="13081"/>
                </a:lnTo>
                <a:lnTo>
                  <a:pt x="437946" y="16891"/>
                </a:lnTo>
                <a:lnTo>
                  <a:pt x="437946" y="169291"/>
                </a:lnTo>
                <a:lnTo>
                  <a:pt x="440880" y="172212"/>
                </a:lnTo>
                <a:lnTo>
                  <a:pt x="448183" y="172212"/>
                </a:lnTo>
                <a:lnTo>
                  <a:pt x="451104" y="169291"/>
                </a:lnTo>
                <a:lnTo>
                  <a:pt x="451104" y="21590"/>
                </a:lnTo>
                <a:close/>
              </a:path>
            </a:pathLst>
          </a:custGeom>
          <a:solidFill>
            <a:srgbClr val="545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618" y="2211643"/>
            <a:ext cx="297443" cy="267460"/>
          </a:xfrm>
          <a:prstGeom prst="rect">
            <a:avLst/>
          </a:prstGeom>
        </p:spPr>
      </p:pic>
      <p:sp>
        <p:nvSpPr>
          <p:cNvPr id="12" name="object 61"/>
          <p:cNvSpPr/>
          <p:nvPr/>
        </p:nvSpPr>
        <p:spPr>
          <a:xfrm>
            <a:off x="947172" y="2274331"/>
            <a:ext cx="241966" cy="219873"/>
          </a:xfrm>
          <a:custGeom>
            <a:avLst/>
            <a:gdLst/>
            <a:ahLst/>
            <a:cxnLst/>
            <a:rect l="l" t="t" r="r" b="b"/>
            <a:pathLst>
              <a:path w="135890" h="139064">
                <a:moveTo>
                  <a:pt x="82296" y="64008"/>
                </a:moveTo>
                <a:lnTo>
                  <a:pt x="79375" y="60960"/>
                </a:lnTo>
                <a:lnTo>
                  <a:pt x="50165" y="60960"/>
                </a:lnTo>
                <a:lnTo>
                  <a:pt x="47244" y="64008"/>
                </a:lnTo>
                <a:lnTo>
                  <a:pt x="47244" y="71628"/>
                </a:lnTo>
                <a:lnTo>
                  <a:pt x="50165" y="74676"/>
                </a:lnTo>
                <a:lnTo>
                  <a:pt x="79375" y="74676"/>
                </a:lnTo>
                <a:lnTo>
                  <a:pt x="82296" y="71628"/>
                </a:lnTo>
                <a:lnTo>
                  <a:pt x="82296" y="64008"/>
                </a:lnTo>
                <a:close/>
              </a:path>
              <a:path w="135890" h="139064">
                <a:moveTo>
                  <a:pt x="135636" y="128016"/>
                </a:moveTo>
                <a:lnTo>
                  <a:pt x="132689" y="124968"/>
                </a:lnTo>
                <a:lnTo>
                  <a:pt x="71526" y="124968"/>
                </a:lnTo>
                <a:lnTo>
                  <a:pt x="68580" y="128016"/>
                </a:lnTo>
                <a:lnTo>
                  <a:pt x="68580" y="135636"/>
                </a:lnTo>
                <a:lnTo>
                  <a:pt x="71526" y="138684"/>
                </a:lnTo>
                <a:lnTo>
                  <a:pt x="132689" y="138684"/>
                </a:lnTo>
                <a:lnTo>
                  <a:pt x="135636" y="135636"/>
                </a:lnTo>
                <a:lnTo>
                  <a:pt x="135636" y="128016"/>
                </a:lnTo>
                <a:close/>
              </a:path>
              <a:path w="135890" h="139064">
                <a:moveTo>
                  <a:pt x="135636" y="96012"/>
                </a:moveTo>
                <a:lnTo>
                  <a:pt x="132727" y="92964"/>
                </a:lnTo>
                <a:lnTo>
                  <a:pt x="66916" y="92964"/>
                </a:lnTo>
                <a:lnTo>
                  <a:pt x="64008" y="96012"/>
                </a:lnTo>
                <a:lnTo>
                  <a:pt x="64008" y="103632"/>
                </a:lnTo>
                <a:lnTo>
                  <a:pt x="66916" y="106680"/>
                </a:lnTo>
                <a:lnTo>
                  <a:pt x="132727" y="106680"/>
                </a:lnTo>
                <a:lnTo>
                  <a:pt x="135636" y="103632"/>
                </a:lnTo>
                <a:lnTo>
                  <a:pt x="135636" y="96012"/>
                </a:lnTo>
                <a:close/>
              </a:path>
              <a:path w="135890" h="139064">
                <a:moveTo>
                  <a:pt x="135636" y="64008"/>
                </a:moveTo>
                <a:lnTo>
                  <a:pt x="132638" y="60960"/>
                </a:lnTo>
                <a:lnTo>
                  <a:pt x="97485" y="60960"/>
                </a:lnTo>
                <a:lnTo>
                  <a:pt x="94488" y="64008"/>
                </a:lnTo>
                <a:lnTo>
                  <a:pt x="94488" y="71628"/>
                </a:lnTo>
                <a:lnTo>
                  <a:pt x="97485" y="74676"/>
                </a:lnTo>
                <a:lnTo>
                  <a:pt x="132638" y="74676"/>
                </a:lnTo>
                <a:lnTo>
                  <a:pt x="135636" y="71628"/>
                </a:lnTo>
                <a:lnTo>
                  <a:pt x="135636" y="64008"/>
                </a:lnTo>
                <a:close/>
              </a:path>
              <a:path w="135890" h="139064">
                <a:moveTo>
                  <a:pt x="135636" y="33528"/>
                </a:moveTo>
                <a:lnTo>
                  <a:pt x="132689" y="30480"/>
                </a:lnTo>
                <a:lnTo>
                  <a:pt x="28854" y="30480"/>
                </a:lnTo>
                <a:lnTo>
                  <a:pt x="25908" y="33528"/>
                </a:lnTo>
                <a:lnTo>
                  <a:pt x="25908" y="41148"/>
                </a:lnTo>
                <a:lnTo>
                  <a:pt x="28854" y="44196"/>
                </a:lnTo>
                <a:lnTo>
                  <a:pt x="132689" y="44196"/>
                </a:lnTo>
                <a:lnTo>
                  <a:pt x="135636" y="41148"/>
                </a:lnTo>
                <a:lnTo>
                  <a:pt x="135636" y="33528"/>
                </a:lnTo>
                <a:close/>
              </a:path>
              <a:path w="135890" h="139064">
                <a:moveTo>
                  <a:pt x="135636" y="2667"/>
                </a:moveTo>
                <a:lnTo>
                  <a:pt x="132702" y="0"/>
                </a:lnTo>
                <a:lnTo>
                  <a:pt x="2933" y="0"/>
                </a:lnTo>
                <a:lnTo>
                  <a:pt x="0" y="2667"/>
                </a:lnTo>
                <a:lnTo>
                  <a:pt x="0" y="9525"/>
                </a:lnTo>
                <a:lnTo>
                  <a:pt x="2933" y="12192"/>
                </a:lnTo>
                <a:lnTo>
                  <a:pt x="132702" y="12192"/>
                </a:lnTo>
                <a:lnTo>
                  <a:pt x="135636" y="9525"/>
                </a:lnTo>
                <a:lnTo>
                  <a:pt x="135636" y="2667"/>
                </a:lnTo>
                <a:close/>
              </a:path>
            </a:pathLst>
          </a:custGeom>
          <a:solidFill>
            <a:srgbClr val="545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5"/>
          <p:cNvSpPr/>
          <p:nvPr/>
        </p:nvSpPr>
        <p:spPr>
          <a:xfrm>
            <a:off x="521969" y="2017153"/>
            <a:ext cx="4956605" cy="2362199"/>
          </a:xfrm>
          <a:custGeom>
            <a:avLst/>
            <a:gdLst/>
            <a:ahLst/>
            <a:cxnLst/>
            <a:rect l="l" t="t" r="r" b="b"/>
            <a:pathLst>
              <a:path w="5114925" h="2016125">
                <a:moveTo>
                  <a:pt x="5114544" y="0"/>
                </a:moveTo>
                <a:lnTo>
                  <a:pt x="5114544" y="2015998"/>
                </a:lnTo>
              </a:path>
              <a:path w="5114925" h="2016125">
                <a:moveTo>
                  <a:pt x="5112004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16514" y="2809574"/>
            <a:ext cx="52392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 </a:t>
            </a: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22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espaces institutionnels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actifs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   </a:t>
            </a:r>
            <a:r>
              <a:rPr lang="fr-FR" sz="1600" kern="120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4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demandes en cours d’instruction</a:t>
            </a: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kern="120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1547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nouveaux jeux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de données 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(7200 fichiers)</a:t>
            </a:r>
            <a:endParaRPr kumimoji="0" lang="fr-FR" sz="1600" b="0" i="0" u="none" strike="noStrike" kern="1200" cap="none" spc="0" normalizeH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300" kern="120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lvl="1" indent="-342900" algn="l" rtl="0"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~159 500 fichiers téléchargés</a:t>
            </a:r>
          </a:p>
        </p:txBody>
      </p:sp>
      <p:grpSp>
        <p:nvGrpSpPr>
          <p:cNvPr id="22" name="object 9"/>
          <p:cNvGrpSpPr/>
          <p:nvPr/>
        </p:nvGrpSpPr>
        <p:grpSpPr>
          <a:xfrm>
            <a:off x="581236" y="4575419"/>
            <a:ext cx="699770" cy="623570"/>
            <a:chOff x="656844" y="4073652"/>
            <a:chExt cx="699770" cy="623570"/>
          </a:xfrm>
        </p:grpSpPr>
        <p:sp>
          <p:nvSpPr>
            <p:cNvPr id="23" name="object 10"/>
            <p:cNvSpPr/>
            <p:nvPr/>
          </p:nvSpPr>
          <p:spPr>
            <a:xfrm>
              <a:off x="656844" y="4073651"/>
              <a:ext cx="699770" cy="623570"/>
            </a:xfrm>
            <a:custGeom>
              <a:avLst/>
              <a:gdLst/>
              <a:ahLst/>
              <a:cxnLst/>
              <a:rect l="l" t="t" r="r" b="b"/>
              <a:pathLst>
                <a:path w="699769" h="623570">
                  <a:moveTo>
                    <a:pt x="649224" y="307594"/>
                  </a:moveTo>
                  <a:lnTo>
                    <a:pt x="644652" y="303276"/>
                  </a:lnTo>
                  <a:lnTo>
                    <a:pt x="633349" y="303276"/>
                  </a:lnTo>
                  <a:lnTo>
                    <a:pt x="628777" y="307594"/>
                  </a:lnTo>
                  <a:lnTo>
                    <a:pt x="628777" y="420497"/>
                  </a:lnTo>
                  <a:lnTo>
                    <a:pt x="621030" y="427863"/>
                  </a:lnTo>
                  <a:lnTo>
                    <a:pt x="198081" y="427863"/>
                  </a:lnTo>
                  <a:lnTo>
                    <a:pt x="193548" y="432181"/>
                  </a:lnTo>
                  <a:lnTo>
                    <a:pt x="193548" y="442976"/>
                  </a:lnTo>
                  <a:lnTo>
                    <a:pt x="198081" y="447294"/>
                  </a:lnTo>
                  <a:lnTo>
                    <a:pt x="337426" y="447294"/>
                  </a:lnTo>
                  <a:lnTo>
                    <a:pt x="337426" y="540766"/>
                  </a:lnTo>
                  <a:lnTo>
                    <a:pt x="323862" y="546188"/>
                  </a:lnTo>
                  <a:lnTo>
                    <a:pt x="313080" y="555371"/>
                  </a:lnTo>
                  <a:lnTo>
                    <a:pt x="305943" y="567423"/>
                  </a:lnTo>
                  <a:lnTo>
                    <a:pt x="303377" y="581406"/>
                  </a:lnTo>
                  <a:lnTo>
                    <a:pt x="306870" y="597814"/>
                  </a:lnTo>
                  <a:lnTo>
                    <a:pt x="316369" y="611124"/>
                  </a:lnTo>
                  <a:lnTo>
                    <a:pt x="330377" y="620064"/>
                  </a:lnTo>
                  <a:lnTo>
                    <a:pt x="347408" y="623316"/>
                  </a:lnTo>
                  <a:lnTo>
                    <a:pt x="364693" y="620064"/>
                  </a:lnTo>
                  <a:lnTo>
                    <a:pt x="378828" y="611124"/>
                  </a:lnTo>
                  <a:lnTo>
                    <a:pt x="384022" y="603885"/>
                  </a:lnTo>
                  <a:lnTo>
                    <a:pt x="388378" y="597814"/>
                  </a:lnTo>
                  <a:lnTo>
                    <a:pt x="391883" y="581406"/>
                  </a:lnTo>
                  <a:lnTo>
                    <a:pt x="389305" y="567423"/>
                  </a:lnTo>
                  <a:lnTo>
                    <a:pt x="384505" y="559308"/>
                  </a:lnTo>
                  <a:lnTo>
                    <a:pt x="382181" y="555371"/>
                  </a:lnTo>
                  <a:lnTo>
                    <a:pt x="371462" y="546265"/>
                  </a:lnTo>
                  <a:lnTo>
                    <a:pt x="371462" y="581406"/>
                  </a:lnTo>
                  <a:lnTo>
                    <a:pt x="369544" y="590181"/>
                  </a:lnTo>
                  <a:lnTo>
                    <a:pt x="364363" y="597319"/>
                  </a:lnTo>
                  <a:lnTo>
                    <a:pt x="356704" y="602132"/>
                  </a:lnTo>
                  <a:lnTo>
                    <a:pt x="347408" y="603885"/>
                  </a:lnTo>
                  <a:lnTo>
                    <a:pt x="338353" y="602132"/>
                  </a:lnTo>
                  <a:lnTo>
                    <a:pt x="330835" y="597319"/>
                  </a:lnTo>
                  <a:lnTo>
                    <a:pt x="325704" y="590181"/>
                  </a:lnTo>
                  <a:lnTo>
                    <a:pt x="323811" y="581406"/>
                  </a:lnTo>
                  <a:lnTo>
                    <a:pt x="325704" y="572820"/>
                  </a:lnTo>
                  <a:lnTo>
                    <a:pt x="330835" y="565785"/>
                  </a:lnTo>
                  <a:lnTo>
                    <a:pt x="338353" y="561047"/>
                  </a:lnTo>
                  <a:lnTo>
                    <a:pt x="347408" y="559308"/>
                  </a:lnTo>
                  <a:lnTo>
                    <a:pt x="356717" y="561047"/>
                  </a:lnTo>
                  <a:lnTo>
                    <a:pt x="364363" y="565785"/>
                  </a:lnTo>
                  <a:lnTo>
                    <a:pt x="369544" y="572820"/>
                  </a:lnTo>
                  <a:lnTo>
                    <a:pt x="371462" y="581406"/>
                  </a:lnTo>
                  <a:lnTo>
                    <a:pt x="371462" y="546265"/>
                  </a:lnTo>
                  <a:lnTo>
                    <a:pt x="357847" y="540766"/>
                  </a:lnTo>
                  <a:lnTo>
                    <a:pt x="357847" y="447294"/>
                  </a:lnTo>
                  <a:lnTo>
                    <a:pt x="612013" y="447294"/>
                  </a:lnTo>
                  <a:lnTo>
                    <a:pt x="626452" y="444487"/>
                  </a:lnTo>
                  <a:lnTo>
                    <a:pt x="638276" y="436803"/>
                  </a:lnTo>
                  <a:lnTo>
                    <a:pt x="646277" y="425386"/>
                  </a:lnTo>
                  <a:lnTo>
                    <a:pt x="649224" y="411353"/>
                  </a:lnTo>
                  <a:lnTo>
                    <a:pt x="649224" y="307594"/>
                  </a:lnTo>
                  <a:close/>
                </a:path>
                <a:path w="699769" h="623570">
                  <a:moveTo>
                    <a:pt x="699516" y="35433"/>
                  </a:moveTo>
                  <a:lnTo>
                    <a:pt x="696556" y="21704"/>
                  </a:lnTo>
                  <a:lnTo>
                    <a:pt x="688505" y="10439"/>
                  </a:lnTo>
                  <a:lnTo>
                    <a:pt x="676630" y="2806"/>
                  </a:lnTo>
                  <a:lnTo>
                    <a:pt x="662178" y="0"/>
                  </a:lnTo>
                  <a:lnTo>
                    <a:pt x="560616" y="0"/>
                  </a:lnTo>
                  <a:lnTo>
                    <a:pt x="556056" y="4318"/>
                  </a:lnTo>
                  <a:lnTo>
                    <a:pt x="556056" y="15113"/>
                  </a:lnTo>
                  <a:lnTo>
                    <a:pt x="560616" y="19431"/>
                  </a:lnTo>
                  <a:lnTo>
                    <a:pt x="671322" y="19431"/>
                  </a:lnTo>
                  <a:lnTo>
                    <a:pt x="679069" y="26797"/>
                  </a:lnTo>
                  <a:lnTo>
                    <a:pt x="679069" y="76835"/>
                  </a:lnTo>
                  <a:lnTo>
                    <a:pt x="671322" y="84074"/>
                  </a:lnTo>
                  <a:lnTo>
                    <a:pt x="28232" y="84074"/>
                  </a:lnTo>
                  <a:lnTo>
                    <a:pt x="20497" y="76835"/>
                  </a:lnTo>
                  <a:lnTo>
                    <a:pt x="20497" y="26797"/>
                  </a:lnTo>
                  <a:lnTo>
                    <a:pt x="28232" y="19431"/>
                  </a:lnTo>
                  <a:lnTo>
                    <a:pt x="524179" y="19431"/>
                  </a:lnTo>
                  <a:lnTo>
                    <a:pt x="528739" y="15113"/>
                  </a:lnTo>
                  <a:lnTo>
                    <a:pt x="528739" y="4318"/>
                  </a:lnTo>
                  <a:lnTo>
                    <a:pt x="524179" y="0"/>
                  </a:lnTo>
                  <a:lnTo>
                    <a:pt x="37795" y="0"/>
                  </a:lnTo>
                  <a:lnTo>
                    <a:pt x="23050" y="2806"/>
                  </a:lnTo>
                  <a:lnTo>
                    <a:pt x="11036" y="10439"/>
                  </a:lnTo>
                  <a:lnTo>
                    <a:pt x="2959" y="21704"/>
                  </a:lnTo>
                  <a:lnTo>
                    <a:pt x="0" y="35433"/>
                  </a:lnTo>
                  <a:lnTo>
                    <a:pt x="0" y="67691"/>
                  </a:lnTo>
                  <a:lnTo>
                    <a:pt x="2959" y="81699"/>
                  </a:lnTo>
                  <a:lnTo>
                    <a:pt x="11036" y="93078"/>
                  </a:lnTo>
                  <a:lnTo>
                    <a:pt x="23050" y="100723"/>
                  </a:lnTo>
                  <a:lnTo>
                    <a:pt x="37795" y="103505"/>
                  </a:lnTo>
                  <a:lnTo>
                    <a:pt x="49187" y="103505"/>
                  </a:lnTo>
                  <a:lnTo>
                    <a:pt x="49187" y="410718"/>
                  </a:lnTo>
                  <a:lnTo>
                    <a:pt x="52146" y="424675"/>
                  </a:lnTo>
                  <a:lnTo>
                    <a:pt x="60223" y="436054"/>
                  </a:lnTo>
                  <a:lnTo>
                    <a:pt x="72237" y="443725"/>
                  </a:lnTo>
                  <a:lnTo>
                    <a:pt x="86982" y="446532"/>
                  </a:lnTo>
                  <a:lnTo>
                    <a:pt x="161213" y="446532"/>
                  </a:lnTo>
                  <a:lnTo>
                    <a:pt x="165760" y="442214"/>
                  </a:lnTo>
                  <a:lnTo>
                    <a:pt x="165760" y="431419"/>
                  </a:lnTo>
                  <a:lnTo>
                    <a:pt x="161213" y="427101"/>
                  </a:lnTo>
                  <a:lnTo>
                    <a:pt x="77419" y="427101"/>
                  </a:lnTo>
                  <a:lnTo>
                    <a:pt x="69672" y="419735"/>
                  </a:lnTo>
                  <a:lnTo>
                    <a:pt x="69672" y="103505"/>
                  </a:lnTo>
                  <a:lnTo>
                    <a:pt x="629793" y="103505"/>
                  </a:lnTo>
                  <a:lnTo>
                    <a:pt x="629793" y="272669"/>
                  </a:lnTo>
                  <a:lnTo>
                    <a:pt x="634365" y="276987"/>
                  </a:lnTo>
                  <a:lnTo>
                    <a:pt x="645795" y="276987"/>
                  </a:lnTo>
                  <a:lnTo>
                    <a:pt x="650367" y="272669"/>
                  </a:lnTo>
                  <a:lnTo>
                    <a:pt x="650367" y="103505"/>
                  </a:lnTo>
                  <a:lnTo>
                    <a:pt x="662178" y="103505"/>
                  </a:lnTo>
                  <a:lnTo>
                    <a:pt x="676630" y="100723"/>
                  </a:lnTo>
                  <a:lnTo>
                    <a:pt x="688505" y="93078"/>
                  </a:lnTo>
                  <a:lnTo>
                    <a:pt x="694867" y="84074"/>
                  </a:lnTo>
                  <a:lnTo>
                    <a:pt x="696556" y="81699"/>
                  </a:lnTo>
                  <a:lnTo>
                    <a:pt x="699516" y="67691"/>
                  </a:lnTo>
                  <a:lnTo>
                    <a:pt x="699516" y="35433"/>
                  </a:lnTo>
                  <a:close/>
                </a:path>
              </a:pathLst>
            </a:custGeom>
            <a:solidFill>
              <a:srgbClr val="54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820" y="4212506"/>
              <a:ext cx="311889" cy="23757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1469982" y="4618080"/>
            <a:ext cx="412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Sessions de formation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27" name="object 55"/>
          <p:cNvSpPr/>
          <p:nvPr/>
        </p:nvSpPr>
        <p:spPr>
          <a:xfrm flipH="1">
            <a:off x="521969" y="4490440"/>
            <a:ext cx="4956605" cy="1828799"/>
          </a:xfrm>
          <a:custGeom>
            <a:avLst/>
            <a:gdLst/>
            <a:ahLst/>
            <a:cxnLst/>
            <a:rect l="l" t="t" r="r" b="b"/>
            <a:pathLst>
              <a:path w="5114925" h="2016125">
                <a:moveTo>
                  <a:pt x="5114544" y="0"/>
                </a:moveTo>
                <a:lnTo>
                  <a:pt x="5114544" y="2015998"/>
                </a:lnTo>
              </a:path>
              <a:path w="5114925" h="2016125">
                <a:moveTo>
                  <a:pt x="5112004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7784323" y="3628502"/>
            <a:ext cx="371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15</a:t>
            </a:r>
            <a:r>
              <a:rPr kumimoji="0" lang="fr-FR" sz="1800" b="0" i="0" u="none" strike="noStrike" kern="1200" cap="none" spc="0" normalizeH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ateliers de la donnée </a:t>
            </a:r>
          </a:p>
          <a:p>
            <a:pPr marL="252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  </a:t>
            </a:r>
            <a:r>
              <a:rPr lang="fr-FR" sz="1600" noProof="0" dirty="0">
                <a:solidFill>
                  <a:srgbClr val="37635F"/>
                </a:solidFill>
                <a:latin typeface="Marianne" panose="02000000000000000000" pitchFamily="50" charset="0"/>
              </a:rPr>
              <a:t>&gt;&gt; 9 labellisés</a:t>
            </a:r>
            <a:br>
              <a:rPr lang="fr-FR" sz="1600" noProof="0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600" noProof="0" dirty="0">
                <a:solidFill>
                  <a:srgbClr val="37635F"/>
                </a:solidFill>
                <a:latin typeface="Marianne" panose="02000000000000000000" pitchFamily="50" charset="0"/>
              </a:rPr>
              <a:t>  </a:t>
            </a:r>
            <a:r>
              <a:rPr lang="fr-FR" sz="1600" noProof="0">
                <a:solidFill>
                  <a:srgbClr val="37635F"/>
                </a:solidFill>
                <a:latin typeface="Marianne" panose="02000000000000000000" pitchFamily="50" charset="0"/>
              </a:rPr>
              <a:t>&gt;&gt; 6 </a:t>
            </a:r>
            <a:r>
              <a:rPr lang="fr-FR" sz="1600" noProof="0" dirty="0">
                <a:solidFill>
                  <a:srgbClr val="37635F"/>
                </a:solidFill>
                <a:latin typeface="Marianne" panose="02000000000000000000" pitchFamily="50" charset="0"/>
              </a:rPr>
              <a:t>sur la trajectoire</a:t>
            </a:r>
          </a:p>
          <a:p>
            <a:pPr marL="252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 &gt;&gt; 7 en cours de structuration</a:t>
            </a:r>
            <a:endParaRPr kumimoji="0" lang="fr-FR" sz="1600" b="0" i="0" u="none" strike="noStrike" kern="1200" cap="none" spc="0" normalizeH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6232135-A981-48A3-9767-0291E976C4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6" y="3376902"/>
            <a:ext cx="1546044" cy="15460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16514" y="5260786"/>
            <a:ext cx="6068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Déposer un jeu de données – 274 participants</a:t>
            </a:r>
          </a:p>
          <a:p>
            <a:pPr marL="252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</a:p>
          <a:p>
            <a:pPr marL="594900" lvl="1" indent="-342900" algn="l" rtl="0">
              <a:buFont typeface="Wingdings" panose="05000000000000000000" pitchFamily="2" charset="2"/>
              <a:buChar char="§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Administrer une collection - </a:t>
            </a:r>
            <a:r>
              <a:rPr lang="fr-FR" sz="1600" kern="1200" dirty="0">
                <a:solidFill>
                  <a:srgbClr val="37635F"/>
                </a:solidFill>
                <a:latin typeface="Marianne" panose="02000000000000000000" pitchFamily="50" charset="0"/>
              </a:rPr>
              <a:t>176 participants</a:t>
            </a:r>
          </a:p>
          <a:p>
            <a:pPr marL="594900" lvl="1" indent="-342900" algn="l" rtl="0">
              <a:buFont typeface="Wingdings" panose="05000000000000000000" pitchFamily="2" charset="2"/>
              <a:buChar char="§"/>
            </a:pPr>
            <a:endParaRPr lang="fr-FR" sz="800" kern="12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94900" lvl="1" indent="-342900" algn="l" rtl="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Introduction aux APIs – 88 participants</a:t>
            </a:r>
            <a:r>
              <a:rPr lang="fr-FR" sz="1600" kern="1200" dirty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kern="120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522" y="4876656"/>
            <a:ext cx="1333500" cy="13525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7938530" y="5198988"/>
            <a:ext cx="3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4 centres de référence</a:t>
            </a:r>
            <a:r>
              <a:rPr kumimoji="0" lang="fr-FR" sz="1800" b="0" i="0" u="none" strike="noStrike" kern="1200" cap="none" spc="0" normalizeH="0" noProof="0" dirty="0">
                <a:ln>
                  <a:noFill/>
                </a:ln>
                <a:solidFill>
                  <a:srgbClr val="37635F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établissement</a:t>
            </a: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666393" y="2890316"/>
            <a:ext cx="524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Dispositifs d’accompagnement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7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6527" y="2309044"/>
            <a:ext cx="1405720" cy="178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8375722" y="3515831"/>
            <a:ext cx="1187355" cy="125231"/>
            <a:chOff x="8598090" y="3433612"/>
            <a:chExt cx="1187355" cy="125231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8598090" y="3496228"/>
              <a:ext cx="10508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9648967" y="3433612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 rot="19084884">
            <a:off x="3675954" y="5406354"/>
            <a:ext cx="491393" cy="518988"/>
            <a:chOff x="3541367" y="5269167"/>
            <a:chExt cx="491393" cy="518988"/>
          </a:xfrm>
        </p:grpSpPr>
        <p:cxnSp>
          <p:nvCxnSpPr>
            <p:cNvPr id="26" name="Connecteur droit 25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5106453" y="76859"/>
            <a:ext cx="2912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Conception de l’architecture d’infrastructure technique cible</a:t>
            </a:r>
          </a:p>
        </p:txBody>
      </p:sp>
      <p:grpSp>
        <p:nvGrpSpPr>
          <p:cNvPr id="31" name="Groupe 30"/>
          <p:cNvGrpSpPr/>
          <p:nvPr/>
        </p:nvGrpSpPr>
        <p:grpSpPr>
          <a:xfrm rot="10194804">
            <a:off x="7333312" y="1468145"/>
            <a:ext cx="491393" cy="518988"/>
            <a:chOff x="3541367" y="5269167"/>
            <a:chExt cx="491393" cy="518988"/>
          </a:xfrm>
        </p:grpSpPr>
        <p:cxnSp>
          <p:nvCxnSpPr>
            <p:cNvPr id="32" name="Connecteur droit 31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F80EBE8-F230-4E5A-B462-E830A65E8805}"/>
              </a:ext>
            </a:extLst>
          </p:cNvPr>
          <p:cNvSpPr/>
          <p:nvPr/>
        </p:nvSpPr>
        <p:spPr>
          <a:xfrm>
            <a:off x="9659659" y="3093241"/>
            <a:ext cx="23338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Conception et réalisation du module catalogue pour signaler et moissonner les métadonnées de jeux données externes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3185873" y="966728"/>
            <a:ext cx="24713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7800" algn="l"/>
              </a:tabLst>
            </a:pPr>
            <a:r>
              <a:rPr lang="fr-FR" sz="1300" dirty="0">
                <a:latin typeface="Marianne" panose="02000000000000000000" pitchFamily="50" charset="0"/>
              </a:rPr>
              <a:t>Conception feuille de route</a:t>
            </a:r>
          </a:p>
          <a:p>
            <a:pPr lvl="0">
              <a:tabLst>
                <a:tab pos="177800" algn="l"/>
              </a:tabLst>
            </a:pPr>
            <a:r>
              <a:rPr lang="fr-FR" sz="1300" dirty="0">
                <a:latin typeface="Marianne" panose="02000000000000000000" pitchFamily="50" charset="0"/>
              </a:rPr>
              <a:t>Centres de ressources 	Supports formation</a:t>
            </a:r>
            <a:br>
              <a:rPr lang="fr-FR" sz="1300" dirty="0">
                <a:latin typeface="Marianne" panose="02000000000000000000" pitchFamily="50" charset="0"/>
              </a:rPr>
            </a:br>
            <a:r>
              <a:rPr lang="fr-FR" sz="1300" dirty="0">
                <a:latin typeface="Marianne" panose="02000000000000000000" pitchFamily="50" charset="0"/>
              </a:rPr>
              <a:t>	Outils partagés</a:t>
            </a:r>
          </a:p>
          <a:p>
            <a:pPr marL="177800" lvl="0"/>
            <a:r>
              <a:rPr lang="fr-FR" sz="1300" dirty="0">
                <a:latin typeface="Marianne" panose="02000000000000000000" pitchFamily="50" charset="0"/>
              </a:rPr>
              <a:t>Compétences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6910860" y="5859328"/>
            <a:ext cx="24713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Structure organisationnelle, gouvernance et modèle économique cibles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3950365" y="5684323"/>
            <a:ext cx="24713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Réseau </a:t>
            </a:r>
            <a:br>
              <a:rPr lang="fr-FR" sz="1300" dirty="0">
                <a:latin typeface="Marianne" panose="02000000000000000000" pitchFamily="50" charset="0"/>
              </a:rPr>
            </a:br>
            <a:r>
              <a:rPr lang="fr-FR" sz="1300" dirty="0">
                <a:latin typeface="Marianne" panose="02000000000000000000" pitchFamily="50" charset="0"/>
              </a:rPr>
              <a:t>15 ateliers de la donnée</a:t>
            </a:r>
          </a:p>
        </p:txBody>
      </p:sp>
      <p:grpSp>
        <p:nvGrpSpPr>
          <p:cNvPr id="40" name="Groupe 39"/>
          <p:cNvGrpSpPr/>
          <p:nvPr/>
        </p:nvGrpSpPr>
        <p:grpSpPr>
          <a:xfrm rot="5400000">
            <a:off x="4723762" y="1865341"/>
            <a:ext cx="491393" cy="518988"/>
            <a:chOff x="3541367" y="5269167"/>
            <a:chExt cx="491393" cy="518988"/>
          </a:xfrm>
        </p:grpSpPr>
        <p:cxnSp>
          <p:nvCxnSpPr>
            <p:cNvPr id="41" name="Connecteur droit 40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74258" y="3376998"/>
            <a:ext cx="24713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</a:tabLst>
            </a:pPr>
            <a:r>
              <a:rPr lang="fr-FR" sz="1300" dirty="0">
                <a:latin typeface="Marianne" panose="02000000000000000000" pitchFamily="50" charset="0"/>
              </a:rPr>
              <a:t>Portail </a:t>
            </a: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recherche.</a:t>
            </a:r>
            <a:r>
              <a:rPr lang="fr-FR" sz="1200" b="1" dirty="0">
                <a:solidFill>
                  <a:srgbClr val="37635F"/>
                </a:solidFill>
                <a:latin typeface="Marianne" panose="02000000000000000000" pitchFamily="50" charset="0"/>
              </a:rPr>
              <a:t>data.gouv</a:t>
            </a:r>
            <a:r>
              <a:rPr lang="fr-FR" sz="1200" i="1" dirty="0">
                <a:solidFill>
                  <a:srgbClr val="37635F"/>
                </a:solidFill>
                <a:latin typeface="Marianne" panose="02000000000000000000" pitchFamily="50" charset="0"/>
              </a:rPr>
              <a:t>.fr</a:t>
            </a:r>
            <a:endParaRPr lang="fr-FR" sz="12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lvl="0">
              <a:tabLst>
                <a:tab pos="85725" algn="l"/>
                <a:tab pos="185738" algn="l"/>
              </a:tabLst>
            </a:pPr>
            <a:r>
              <a:rPr lang="fr-FR" sz="1300" dirty="0">
                <a:latin typeface="Marianne" panose="02000000000000000000" pitchFamily="50" charset="0"/>
              </a:rPr>
              <a:t>	Entrepôt de données</a:t>
            </a:r>
            <a:br>
              <a:rPr lang="fr-FR" sz="1300" dirty="0">
                <a:latin typeface="Marianne" panose="02000000000000000000" pitchFamily="50" charset="0"/>
              </a:rPr>
            </a:br>
            <a:r>
              <a:rPr lang="fr-FR" sz="1300" dirty="0">
                <a:latin typeface="Marianne" panose="02000000000000000000" pitchFamily="50" charset="0"/>
              </a:rPr>
              <a:t>	13 ateliers de la donnée</a:t>
            </a:r>
          </a:p>
          <a:p>
            <a:pPr lvl="0">
              <a:tabLst>
                <a:tab pos="85725" algn="l"/>
                <a:tab pos="185738" algn="l"/>
              </a:tabLst>
            </a:pPr>
            <a:r>
              <a:rPr lang="fr-FR" sz="1300" dirty="0">
                <a:latin typeface="Marianne" panose="02000000000000000000" pitchFamily="50" charset="0"/>
              </a:rPr>
              <a:t>	6 centres de référence 	thématiques</a:t>
            </a:r>
          </a:p>
        </p:txBody>
      </p:sp>
      <p:sp>
        <p:nvSpPr>
          <p:cNvPr id="4" name="Ellipse 3"/>
          <p:cNvSpPr/>
          <p:nvPr/>
        </p:nvSpPr>
        <p:spPr>
          <a:xfrm>
            <a:off x="2492569" y="2520860"/>
            <a:ext cx="2702256" cy="2683464"/>
          </a:xfrm>
          <a:prstGeom prst="ellipse">
            <a:avLst/>
          </a:prstGeom>
          <a:noFill/>
          <a:ln w="76200">
            <a:solidFill>
              <a:srgbClr val="376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33938" y="2361555"/>
            <a:ext cx="1692323" cy="1689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792821" y="3145185"/>
            <a:ext cx="21547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8 juillet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O</a:t>
            </a: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uverture </a:t>
            </a:r>
            <a:b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recherche.</a:t>
            </a:r>
            <a:r>
              <a:rPr lang="fr-FR" sz="1400" b="1" noProof="0" dirty="0">
                <a:solidFill>
                  <a:srgbClr val="0CB695"/>
                </a:solidFill>
                <a:latin typeface="Marianne" panose="02000000000000000000" pitchFamily="50" charset="0"/>
              </a:rPr>
              <a:t>data.gouv</a:t>
            </a:r>
            <a:r>
              <a:rPr lang="fr-FR" sz="1400" i="1" noProof="0" dirty="0">
                <a:solidFill>
                  <a:srgbClr val="0CB695"/>
                </a:solidFill>
                <a:latin typeface="Marianne" panose="02000000000000000000" pitchFamily="50" charset="0"/>
              </a:rPr>
              <a:t>.fr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Secteurs 12"/>
          <p:cNvSpPr/>
          <p:nvPr/>
        </p:nvSpPr>
        <p:spPr>
          <a:xfrm rot="10800000">
            <a:off x="4893027" y="1929158"/>
            <a:ext cx="3402015" cy="3420774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3763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8154" y="3476371"/>
            <a:ext cx="1813475" cy="32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>
            <a:off x="5787014" y="4437427"/>
            <a:ext cx="1610609" cy="34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5298469" y="2306376"/>
            <a:ext cx="2828121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   Fin</a:t>
            </a:r>
          </a:p>
          <a:p>
            <a:pPr marL="8048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" noProof="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Ecosystème d’accompagnement installé</a:t>
            </a:r>
            <a:b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endParaRPr lang="fr-FR" sz="800" noProof="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Signalement et accès aux données d’entrepôts tiers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r-FR" sz="900" noProof="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Infrastructure technique hautement disponible, souveraine et adaptable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45956" y="3590379"/>
            <a:ext cx="294143" cy="1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 rot="19043791">
            <a:off x="6599614" y="5499048"/>
            <a:ext cx="491393" cy="518988"/>
            <a:chOff x="3541367" y="5269167"/>
            <a:chExt cx="491393" cy="518988"/>
          </a:xfrm>
        </p:grpSpPr>
        <p:cxnSp>
          <p:nvCxnSpPr>
            <p:cNvPr id="54" name="Connecteur droit 53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Ellipse 56"/>
          <p:cNvSpPr/>
          <p:nvPr/>
        </p:nvSpPr>
        <p:spPr>
          <a:xfrm>
            <a:off x="3880027" y="2412251"/>
            <a:ext cx="216000" cy="216000"/>
          </a:xfrm>
          <a:prstGeom prst="ellipse">
            <a:avLst/>
          </a:prstGeom>
          <a:solidFill>
            <a:srgbClr val="3763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918109" y="2413213"/>
            <a:ext cx="1410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7809858" y="770533"/>
            <a:ext cx="29127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AMI ateliers de la donnée </a:t>
            </a:r>
          </a:p>
          <a:p>
            <a:pPr lvl="0"/>
            <a:r>
              <a:rPr lang="fr-FR" sz="1300" dirty="0">
                <a:latin typeface="Marianne" panose="02000000000000000000" pitchFamily="50" charset="0"/>
              </a:rPr>
              <a:t>et accompagnement à la structuration des nouveaux</a:t>
            </a:r>
          </a:p>
        </p:txBody>
      </p:sp>
      <p:cxnSp>
        <p:nvCxnSpPr>
          <p:cNvPr id="50" name="Connecteur droit 49"/>
          <p:cNvCxnSpPr/>
          <p:nvPr/>
        </p:nvCxnSpPr>
        <p:spPr>
          <a:xfrm>
            <a:off x="8077590" y="4682172"/>
            <a:ext cx="644585" cy="383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 rot="2122112">
            <a:off x="8709581" y="5042974"/>
            <a:ext cx="136478" cy="125231"/>
          </a:xfrm>
          <a:prstGeom prst="ellipse">
            <a:avLst/>
          </a:prstGeom>
          <a:solidFill>
            <a:schemeClr val="bg1"/>
          </a:solidFill>
          <a:ln>
            <a:solidFill>
              <a:srgbClr val="376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8887797" y="4742631"/>
            <a:ext cx="33042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Conception du repérage et de l’association automatique de la publication déposée dans HAL et des données associées (projet </a:t>
            </a:r>
            <a:r>
              <a:rPr lang="fr-FR" sz="1300" dirty="0" err="1">
                <a:latin typeface="Marianne" panose="02000000000000000000" pitchFamily="50" charset="0"/>
              </a:rPr>
              <a:t>HALiance</a:t>
            </a:r>
            <a:r>
              <a:rPr lang="fr-FR" sz="1300" dirty="0">
                <a:latin typeface="Marianne" panose="02000000000000000000" pitchFamily="50" charset="0"/>
              </a:rPr>
              <a:t>)</a:t>
            </a:r>
          </a:p>
        </p:txBody>
      </p:sp>
      <p:grpSp>
        <p:nvGrpSpPr>
          <p:cNvPr id="3" name="Groupe 2"/>
          <p:cNvGrpSpPr/>
          <p:nvPr/>
        </p:nvGrpSpPr>
        <p:grpSpPr>
          <a:xfrm rot="775503">
            <a:off x="6119873" y="733197"/>
            <a:ext cx="375357" cy="1104579"/>
            <a:chOff x="5840095" y="759708"/>
            <a:chExt cx="375357" cy="1104579"/>
          </a:xfrm>
        </p:grpSpPr>
        <p:cxnSp>
          <p:nvCxnSpPr>
            <p:cNvPr id="60" name="Connecteur droit 59"/>
            <p:cNvCxnSpPr/>
            <p:nvPr/>
          </p:nvCxnSpPr>
          <p:spPr>
            <a:xfrm flipH="1" flipV="1">
              <a:off x="5918432" y="894351"/>
              <a:ext cx="297020" cy="969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/>
            <p:cNvSpPr/>
            <p:nvPr/>
          </p:nvSpPr>
          <p:spPr>
            <a:xfrm rot="15400850">
              <a:off x="5834472" y="765331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8869710" y="1768375"/>
            <a:ext cx="29127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Séminaire de rencontres des ateliers données-centres de référence établissements-centres de référence thématiques</a:t>
            </a:r>
            <a:br>
              <a:rPr lang="fr-FR" sz="1300">
                <a:latin typeface="Marianne" panose="02000000000000000000" pitchFamily="50" charset="0"/>
              </a:rPr>
            </a:br>
            <a:r>
              <a:rPr lang="fr-FR" sz="1300">
                <a:latin typeface="Marianne" panose="02000000000000000000" pitchFamily="50" charset="0"/>
              </a:rPr>
              <a:t>6-8 juin </a:t>
            </a:r>
            <a:r>
              <a:rPr lang="fr-FR" sz="1300" dirty="0">
                <a:latin typeface="Marianne" panose="02000000000000000000" pitchFamily="50" charset="0"/>
              </a:rPr>
              <a:t>2023</a:t>
            </a:r>
          </a:p>
        </p:txBody>
      </p:sp>
      <p:grpSp>
        <p:nvGrpSpPr>
          <p:cNvPr id="59" name="Groupe 58"/>
          <p:cNvGrpSpPr/>
          <p:nvPr/>
        </p:nvGrpSpPr>
        <p:grpSpPr>
          <a:xfrm rot="11732163">
            <a:off x="8206652" y="2278379"/>
            <a:ext cx="491393" cy="518988"/>
            <a:chOff x="3541367" y="5269167"/>
            <a:chExt cx="491393" cy="518988"/>
          </a:xfrm>
        </p:grpSpPr>
        <p:cxnSp>
          <p:nvCxnSpPr>
            <p:cNvPr id="62" name="Connecteur droit 61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651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8" grpId="0"/>
      <p:bldP spid="39" grpId="0"/>
      <p:bldP spid="47" grpId="0"/>
      <p:bldP spid="48" grpId="0"/>
      <p:bldP spid="51" grpId="0" animBg="1"/>
      <p:bldP spid="5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80076" y="2309044"/>
            <a:ext cx="1405720" cy="178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-34856" y="5462741"/>
            <a:ext cx="514824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b="1" dirty="0">
                <a:latin typeface="Marianne" panose="02000000000000000000" pitchFamily="50" charset="0"/>
              </a:rPr>
              <a:t>Candidature call 2024 HORIZON-INFRA-2024-EOSC-01-03</a:t>
            </a:r>
            <a:br>
              <a:rPr lang="fr-FR" sz="1300" dirty="0">
                <a:latin typeface="Marianne" panose="02000000000000000000" pitchFamily="50" charset="0"/>
              </a:rPr>
            </a:br>
            <a:r>
              <a:rPr lang="en-US" sz="1300" i="1" dirty="0">
                <a:latin typeface="Marianne" panose="02000000000000000000" pitchFamily="50" charset="0"/>
              </a:rPr>
              <a:t>Enabling a network of EOSC federated and trustworthy repositories and enhancing the framework of generic and discipline specific services for data and other research digital objects</a:t>
            </a:r>
            <a:endParaRPr lang="fr-FR" sz="1300" i="1" dirty="0">
              <a:latin typeface="Marianne" panose="02000000000000000000" pitchFamily="50" charset="0"/>
            </a:endParaRPr>
          </a:p>
        </p:txBody>
      </p:sp>
      <p:sp>
        <p:nvSpPr>
          <p:cNvPr id="42" name="Ellipse 41"/>
          <p:cNvSpPr/>
          <p:nvPr/>
        </p:nvSpPr>
        <p:spPr>
          <a:xfrm rot="16389070">
            <a:off x="5499082" y="1819686"/>
            <a:ext cx="136478" cy="125231"/>
          </a:xfrm>
          <a:prstGeom prst="ellipse">
            <a:avLst/>
          </a:prstGeom>
          <a:solidFill>
            <a:schemeClr val="bg1"/>
          </a:solidFill>
          <a:ln>
            <a:solidFill>
              <a:srgbClr val="376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4373466" y="1054335"/>
            <a:ext cx="24713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7800" algn="l"/>
              </a:tabLst>
            </a:pPr>
            <a:r>
              <a:rPr lang="fr-FR" sz="1300" b="1" dirty="0">
                <a:latin typeface="Marianne" panose="02000000000000000000" pitchFamily="50" charset="0"/>
              </a:rPr>
              <a:t>Dépôt candidature </a:t>
            </a:r>
            <a:r>
              <a:rPr lang="fr-FR" sz="1300" dirty="0">
                <a:latin typeface="Marianne" panose="02000000000000000000" pitchFamily="50" charset="0"/>
              </a:rPr>
              <a:t>infrastructure de recherche en information scientifique</a:t>
            </a:r>
          </a:p>
        </p:txBody>
      </p:sp>
      <p:sp>
        <p:nvSpPr>
          <p:cNvPr id="4" name="Ellipse 3"/>
          <p:cNvSpPr/>
          <p:nvPr/>
        </p:nvSpPr>
        <p:spPr>
          <a:xfrm>
            <a:off x="3206118" y="2520860"/>
            <a:ext cx="2702256" cy="2683464"/>
          </a:xfrm>
          <a:prstGeom prst="ellipse">
            <a:avLst/>
          </a:prstGeom>
          <a:noFill/>
          <a:ln w="76200">
            <a:solidFill>
              <a:srgbClr val="6BBDB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495671" y="2380923"/>
            <a:ext cx="1692323" cy="173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3506370" y="3145185"/>
            <a:ext cx="2154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noProof="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Candidature EOSC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59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Secteurs 12"/>
          <p:cNvSpPr/>
          <p:nvPr/>
        </p:nvSpPr>
        <p:spPr>
          <a:xfrm rot="10800000">
            <a:off x="5609144" y="1929158"/>
            <a:ext cx="3402015" cy="3420774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A3CC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1703" y="3476371"/>
            <a:ext cx="1813475" cy="32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>
            <a:off x="6500563" y="4437427"/>
            <a:ext cx="1610609" cy="34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061438" y="2828276"/>
            <a:ext cx="27533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CB695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noProof="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>
                <a:solidFill>
                  <a:srgbClr val="0CB695"/>
                </a:solidFill>
                <a:latin typeface="Marianne" panose="02000000000000000000" pitchFamily="50" charset="0"/>
              </a:rPr>
              <a:t>Intégration dans la stratégie nationale des infrastructures de recherche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46805" y="3641179"/>
            <a:ext cx="294143" cy="1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 rot="266331">
            <a:off x="2937099" y="4876102"/>
            <a:ext cx="491393" cy="518988"/>
            <a:chOff x="3541367" y="5269167"/>
            <a:chExt cx="491393" cy="518988"/>
          </a:xfrm>
        </p:grpSpPr>
        <p:cxnSp>
          <p:nvCxnSpPr>
            <p:cNvPr id="50" name="Connecteur droit 49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 rot="5967181">
            <a:off x="3195949" y="2131634"/>
            <a:ext cx="491393" cy="518988"/>
            <a:chOff x="3541367" y="5269167"/>
            <a:chExt cx="491393" cy="518988"/>
          </a:xfrm>
        </p:grpSpPr>
        <p:cxnSp>
          <p:nvCxnSpPr>
            <p:cNvPr id="57" name="Connecteur droit 56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126773" y="1950438"/>
            <a:ext cx="30733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b="1" dirty="0">
                <a:latin typeface="Marianne" panose="02000000000000000000" pitchFamily="50" charset="0"/>
              </a:rPr>
              <a:t>Construire un consortium européen </a:t>
            </a:r>
          </a:p>
          <a:p>
            <a:pPr lvl="0"/>
            <a:endParaRPr lang="fr-FR" sz="1300" b="1" dirty="0">
              <a:latin typeface="Marianne" panose="02000000000000000000" pitchFamily="50" charset="0"/>
            </a:endParaRPr>
          </a:p>
          <a:p>
            <a:pPr lvl="0"/>
            <a:endParaRPr lang="fr-FR" sz="1300" b="1" dirty="0">
              <a:latin typeface="Marianne" panose="02000000000000000000" pitchFamily="50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5563569" y="1949771"/>
            <a:ext cx="937" cy="1432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171931" y="3661667"/>
            <a:ext cx="2245259" cy="30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AMI ateliers de la donnée</a:t>
            </a:r>
          </a:p>
        </p:txBody>
      </p:sp>
      <p:grpSp>
        <p:nvGrpSpPr>
          <p:cNvPr id="26" name="Groupe 25"/>
          <p:cNvGrpSpPr/>
          <p:nvPr/>
        </p:nvGrpSpPr>
        <p:grpSpPr>
          <a:xfrm rot="2824314">
            <a:off x="2508715" y="3549487"/>
            <a:ext cx="491393" cy="518988"/>
            <a:chOff x="3541367" y="5269167"/>
            <a:chExt cx="491393" cy="518988"/>
          </a:xfrm>
        </p:grpSpPr>
        <p:cxnSp>
          <p:nvCxnSpPr>
            <p:cNvPr id="27" name="Connecteur droit 26"/>
            <p:cNvCxnSpPr/>
            <p:nvPr/>
          </p:nvCxnSpPr>
          <p:spPr>
            <a:xfrm flipH="1">
              <a:off x="3658379" y="5269167"/>
              <a:ext cx="374381" cy="40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8137252">
              <a:off x="3541367" y="5662924"/>
              <a:ext cx="136478" cy="12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6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28"/>
          <p:cNvCxnSpPr/>
          <p:nvPr/>
        </p:nvCxnSpPr>
        <p:spPr>
          <a:xfrm>
            <a:off x="9011159" y="4274826"/>
            <a:ext cx="494487" cy="251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 rot="2122112">
            <a:off x="9520201" y="4504433"/>
            <a:ext cx="136478" cy="125231"/>
          </a:xfrm>
          <a:prstGeom prst="ellipse">
            <a:avLst/>
          </a:prstGeom>
          <a:solidFill>
            <a:schemeClr val="bg1"/>
          </a:solidFill>
          <a:ln>
            <a:solidFill>
              <a:srgbClr val="376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9672207" y="3964603"/>
            <a:ext cx="25197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Conception du service HAL de dépôt d’un jeu de donnée associé à une publication et transfert du jeu de données vers l’entrepôt Recherche Data Gouv (projet </a:t>
            </a:r>
            <a:r>
              <a:rPr lang="fr-FR" sz="1300" dirty="0" err="1">
                <a:latin typeface="Marianne" panose="02000000000000000000" pitchFamily="50" charset="0"/>
              </a:rPr>
              <a:t>HALiance</a:t>
            </a:r>
            <a:r>
              <a:rPr lang="fr-FR" sz="1300" dirty="0">
                <a:latin typeface="Marianne" panose="020000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3" grpId="0"/>
      <p:bldP spid="59" grpId="0"/>
      <p:bldP spid="22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1837" y="3165170"/>
            <a:ext cx="7204543" cy="25342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Pour suivre toutes les actualités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E278D-6C7A-4C36-B16E-0385E126EA05}"/>
              </a:ext>
            </a:extLst>
          </p:cNvPr>
          <p:cNvSpPr/>
          <p:nvPr/>
        </p:nvSpPr>
        <p:spPr>
          <a:xfrm>
            <a:off x="4491861" y="3683041"/>
            <a:ext cx="4929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>
                <a:solidFill>
                  <a:srgbClr val="11B09C"/>
                </a:solidFill>
                <a:hlinkClick r:id="rId2"/>
              </a:rPr>
              <a:t>https://recherche.data.gouv.fr/fr</a:t>
            </a:r>
            <a:endParaRPr lang="fr-FR" sz="1600" dirty="0">
              <a:solidFill>
                <a:srgbClr val="11B09C"/>
              </a:solidFill>
            </a:endParaRPr>
          </a:p>
          <a:p>
            <a:pPr lvl="0"/>
            <a:endParaRPr lang="fr-FR" sz="1600" dirty="0">
              <a:solidFill>
                <a:srgbClr val="11B09C"/>
              </a:solidFill>
            </a:endParaRPr>
          </a:p>
          <a:p>
            <a:pPr lvl="0"/>
            <a:endParaRPr lang="fr-FR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C5E7D-7A51-4422-9F24-AF761BEAAF17}"/>
              </a:ext>
            </a:extLst>
          </p:cNvPr>
          <p:cNvSpPr/>
          <p:nvPr/>
        </p:nvSpPr>
        <p:spPr>
          <a:xfrm>
            <a:off x="4789907" y="4120346"/>
            <a:ext cx="7309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@</a:t>
            </a:r>
            <a:r>
              <a:rPr lang="fr-FR" sz="1400" dirty="0" err="1">
                <a:solidFill>
                  <a:schemeClr val="tx2"/>
                </a:solidFill>
              </a:rPr>
              <a:t>RechercheDataGv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r>
              <a:rPr lang="fr-FR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https://www.linkedin.com/company/recherche-data-gouv/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DBCA8C-8FB1-4473-B796-DC1DD45674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7" y="4514184"/>
            <a:ext cx="288032" cy="2587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7" y="4123018"/>
            <a:ext cx="288031" cy="2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806283" y="1728319"/>
            <a:ext cx="11544669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Ambition </a:t>
            </a:r>
            <a:b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</a:br>
            <a:r>
              <a:rPr lang="fr-FR" sz="24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posée par la loi pour une république numérique (2016)</a:t>
            </a:r>
          </a:p>
          <a:p>
            <a:r>
              <a:rPr lang="fr-FR" sz="24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rappelée par la science ouverte</a:t>
            </a:r>
            <a:b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</a:br>
            <a:endParaRPr lang="fr-FR" sz="3200" b="1" i="0" baseline="0" dirty="0">
              <a:latin typeface="Marianne" panose="02000000000000000000" pitchFamily="50" charset="0"/>
            </a:endParaRPr>
          </a:p>
          <a:p>
            <a:pPr marL="1160463" indent="-457200"/>
            <a:r>
              <a:rPr lang="fr-FR" sz="2000" b="1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Ouvrir l’ensemble des produits et des méthodes de la recherche</a:t>
            </a:r>
          </a:p>
          <a:p>
            <a:pPr marL="982663" lvl="1">
              <a:spcBef>
                <a:spcPts val="600"/>
              </a:spcBef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&gt;&gt; Les publications</a:t>
            </a:r>
          </a:p>
          <a:p>
            <a:pPr marL="982663" lvl="1">
              <a:spcBef>
                <a:spcPts val="600"/>
              </a:spcBef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&gt;&gt; Les données</a:t>
            </a:r>
          </a:p>
          <a:p>
            <a:pPr marL="982663" lvl="1">
              <a:spcBef>
                <a:spcPts val="600"/>
              </a:spcBef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&gt;&gt; Les codes sources</a:t>
            </a:r>
          </a:p>
          <a:p>
            <a:endParaRPr lang="fr-FR" sz="200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504D5-2E0B-4631-8817-36481FBE00CE}"/>
              </a:ext>
            </a:extLst>
          </p:cNvPr>
          <p:cNvSpPr/>
          <p:nvPr/>
        </p:nvSpPr>
        <p:spPr>
          <a:xfrm>
            <a:off x="1147478" y="4978282"/>
            <a:ext cx="9584924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</a:rPr>
              <a:t>Une science plus cumulative, plus robuste, plus reproductible</a:t>
            </a:r>
          </a:p>
          <a:p>
            <a:endParaRPr lang="fr-FR" sz="800" i="1" dirty="0">
              <a:solidFill>
                <a:schemeClr val="bg1"/>
              </a:solidFill>
            </a:endParaRPr>
          </a:p>
          <a:p>
            <a:r>
              <a:rPr lang="fr-FR" sz="2000" i="1" dirty="0">
                <a:solidFill>
                  <a:schemeClr val="bg1"/>
                </a:solidFill>
              </a:rPr>
              <a:t>Une science transparente et accessible à toutes et tous</a:t>
            </a:r>
          </a:p>
        </p:txBody>
      </p:sp>
    </p:spTree>
    <p:extLst>
      <p:ext uri="{BB962C8B-B14F-4D97-AF65-F5344CB8AC3E}">
        <p14:creationId xmlns:p14="http://schemas.microsoft.com/office/powerpoint/2010/main" val="24952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246724" y="1368364"/>
            <a:ext cx="10330435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i="0" baseline="0" dirty="0">
              <a:solidFill>
                <a:schemeClr val="tx2"/>
              </a:solidFill>
              <a:latin typeface="Marianne" panose="02000000000000000000" pitchFamily="2" charset="0"/>
            </a:endParaRPr>
          </a:p>
          <a:p>
            <a: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Les engagements </a:t>
            </a:r>
          </a:p>
          <a:p>
            <a:pPr defTabSz="5318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b="1" i="0" baseline="0" dirty="0">
                <a:solidFill>
                  <a:schemeClr val="tx2"/>
                </a:solidFill>
                <a:latin typeface="Marianne" panose="02000000000000000000" pitchFamily="2" charset="0"/>
              </a:rPr>
              <a:t>	</a:t>
            </a:r>
            <a:r>
              <a:rPr lang="fr-FR" sz="2000" baseline="0" dirty="0">
                <a:solidFill>
                  <a:schemeClr val="tx2"/>
                </a:solidFill>
                <a:latin typeface="Marianne" panose="02000000000000000000" pitchFamily="2" charset="0"/>
              </a:rPr>
              <a:t>Deuxième plan national pour la science ouverte </a:t>
            </a:r>
            <a:br>
              <a:rPr lang="fr-FR" sz="2000" baseline="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r>
              <a:rPr lang="fr-FR" sz="2000" baseline="0" dirty="0">
                <a:solidFill>
                  <a:schemeClr val="tx2"/>
                </a:solidFill>
                <a:latin typeface="Marianne" panose="02000000000000000000" pitchFamily="2" charset="0"/>
              </a:rPr>
              <a:t>	Politique des données, des algorithmes et codes sources</a:t>
            </a:r>
          </a:p>
          <a:p>
            <a:endParaRPr lang="fr-FR" sz="2400" b="1" i="0" baseline="0" dirty="0">
              <a:solidFill>
                <a:schemeClr val="tx2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8256" y="3332009"/>
            <a:ext cx="819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Soutenir la structuration, la préservation, le partage, l’ouverture, </a:t>
            </a:r>
          </a:p>
          <a:p>
            <a:r>
              <a:rPr lang="fr-FR" b="1" dirty="0">
                <a:latin typeface="Marianne" panose="02000000000000000000" pitchFamily="50" charset="0"/>
              </a:rPr>
              <a:t>la découverte des données de la recherche</a:t>
            </a:r>
          </a:p>
          <a:p>
            <a:endParaRPr lang="fr-FR" b="1" dirty="0">
              <a:latin typeface="Marianne" panose="02000000000000000000" pitchFamily="50" charset="0"/>
            </a:endParaRPr>
          </a:p>
          <a:p>
            <a:r>
              <a:rPr lang="fr-FR" b="1" dirty="0">
                <a:latin typeface="Marianne" panose="02000000000000000000" pitchFamily="50" charset="0"/>
              </a:rPr>
              <a:t>Favoriser les pratiques de réutilisation des données de la recherche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504D5-2E0B-4631-8817-36481FBE00CE}"/>
              </a:ext>
            </a:extLst>
          </p:cNvPr>
          <p:cNvSpPr/>
          <p:nvPr/>
        </p:nvSpPr>
        <p:spPr>
          <a:xfrm>
            <a:off x="1280209" y="5134221"/>
            <a:ext cx="76271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Créer</a:t>
            </a:r>
            <a:r>
              <a:rPr lang="fr-FR" sz="2800" b="1" i="1" dirty="0">
                <a:solidFill>
                  <a:schemeClr val="bg1"/>
                </a:solidFill>
              </a:rPr>
              <a:t> Recherche Data Gouv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63" y="2546932"/>
            <a:ext cx="1379376" cy="161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space réservé du contenu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63" y="319794"/>
            <a:ext cx="135092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0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9193" y="2753439"/>
            <a:ext cx="9290968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fr-FR" sz="2000" b="1" dirty="0">
                <a:solidFill>
                  <a:srgbClr val="0CB695"/>
                </a:solidFill>
                <a:latin typeface="Marianne" panose="02000000000000000000" pitchFamily="50" charset="0"/>
              </a:rPr>
              <a:t>Un maillage d’offres d’accompagnement généraliste et thématique</a:t>
            </a: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94769" lvl="1" indent="-357708" defTabSz="914377"/>
            <a:endParaRPr lang="fr-FR" sz="933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31271" lvl="1" indent="-294210" defTabSz="914377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Sensibiliser, former ou accompagner les équipes de recherche </a:t>
            </a:r>
            <a:b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en proximité thématique et/ou géographique</a:t>
            </a:r>
            <a:endParaRPr lang="fr-FR" sz="8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-60350" y="1484715"/>
            <a:ext cx="5184739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4885" lvl="1" indent="-342891" defTabSz="914377"/>
            <a:r>
              <a:rPr lang="fr-FR" sz="4000" b="1" dirty="0">
                <a:solidFill>
                  <a:srgbClr val="37635F"/>
                </a:solidFill>
                <a:latin typeface="Marianne" panose="02000000000000000000" pitchFamily="50" charset="0"/>
              </a:rPr>
              <a:t>Objectifs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9193" y="3948308"/>
            <a:ext cx="11202296" cy="252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fr-FR" sz="2000" b="1" dirty="0">
                <a:solidFill>
                  <a:srgbClr val="0CB695"/>
                </a:solidFill>
                <a:latin typeface="Marianne" panose="02000000000000000000" pitchFamily="50" charset="0"/>
              </a:rPr>
              <a:t>Une offre souveraine de dépôt, publication et de signalement des données </a:t>
            </a:r>
          </a:p>
          <a:p>
            <a:pPr marL="594885" lvl="1" indent="-342891" defTabSz="914377"/>
            <a:endParaRPr lang="fr-FR" sz="533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94" lvl="1" defTabSz="914377">
              <a:spcBef>
                <a:spcPts val="600"/>
              </a:spcBef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Plateforme nationale pluridisciplinaire et </a:t>
            </a:r>
            <a:r>
              <a:rPr lang="fr-FR" u="sng" dirty="0">
                <a:solidFill>
                  <a:srgbClr val="37635F"/>
                </a:solidFill>
                <a:latin typeface="Marianne" panose="02000000000000000000" pitchFamily="50" charset="0"/>
              </a:rPr>
              <a:t>fédérée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 des données de la recherche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Complémentaire des entrepôts thématiques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Une solution opérationnelle à destination des équipes de recherche 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Une alternative à la publication sur des plateformes commerciales </a:t>
            </a:r>
            <a:b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ou ne répondant pas à des critères de confiance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Devenir un des services de </a:t>
            </a:r>
            <a:r>
              <a:rPr lang="fr-FR" i="1" dirty="0">
                <a:solidFill>
                  <a:srgbClr val="37635F"/>
                </a:solidFill>
                <a:latin typeface="Marianne" panose="02000000000000000000" pitchFamily="50" charset="0"/>
              </a:rPr>
              <a:t>l’</a:t>
            </a:r>
            <a:r>
              <a:rPr lang="fr-FR" i="1" dirty="0" err="1">
                <a:solidFill>
                  <a:srgbClr val="37635F"/>
                </a:solidFill>
                <a:latin typeface="Marianne" panose="02000000000000000000" pitchFamily="50" charset="0"/>
              </a:rPr>
              <a:t>European</a:t>
            </a:r>
            <a:r>
              <a:rPr lang="fr-FR" i="1" dirty="0">
                <a:solidFill>
                  <a:srgbClr val="37635F"/>
                </a:solidFill>
                <a:latin typeface="Marianne" panose="02000000000000000000" pitchFamily="50" charset="0"/>
              </a:rPr>
              <a:t> open science cloud</a:t>
            </a: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657" y="-149590"/>
            <a:ext cx="2865633" cy="300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694681" y="909413"/>
            <a:ext cx="7377365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885" lvl="1" indent="-342891" defTabSz="914377"/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Ne pas laisser d’équipes de recherche sans solution</a:t>
            </a: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pour ouvrir ou partager leurs données</a:t>
            </a:r>
          </a:p>
          <a:p>
            <a:pPr marL="177796" lvl="1" defTabSz="914377"/>
            <a:endParaRPr lang="fr-FR" sz="1467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Privilégier la qualité à la quantité</a:t>
            </a: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Mutualiser les efforts et les compétences entre établissements</a:t>
            </a:r>
          </a:p>
          <a:p>
            <a:pPr marL="628635" lvl="1" indent="-171446" defTabSz="914377"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804818" y="1176339"/>
            <a:ext cx="0" cy="1347244"/>
          </a:xfrm>
          <a:prstGeom prst="line">
            <a:avLst/>
          </a:prstGeom>
          <a:ln w="5715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805237" y="4438597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i="0" dirty="0">
                <a:latin typeface="Marianne" panose="02000000000000000000" pitchFamily="50" charset="0"/>
              </a:rPr>
              <a:t>Un écosystème au service du partage </a:t>
            </a:r>
          </a:p>
          <a:p>
            <a:pPr algn="ctr"/>
            <a:r>
              <a:rPr lang="fr-FR" sz="3600" b="1" i="0" dirty="0">
                <a:latin typeface="Marianne" panose="02000000000000000000" pitchFamily="50" charset="0"/>
              </a:rPr>
              <a:t>et de l’ouverture des données de recherche</a:t>
            </a:r>
            <a:endParaRPr lang="fr-FR" sz="3600" i="0" dirty="0">
              <a:latin typeface="Marianne" panose="02000000000000000000" pitchFamily="50" charset="0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1A0BC601-89B3-4DD7-AC5F-F086AD91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4839" y="2123788"/>
            <a:ext cx="2671590" cy="279921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724BA2A-7E71-41D4-BF33-F3C0A6C66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350" y="1688191"/>
            <a:ext cx="5728568" cy="14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7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>
                <a:latin typeface="Marianne" panose="02000000000000000000" pitchFamily="50" charset="0"/>
              </a:rPr>
              <a:t>Un écosystème au service du partage </a:t>
            </a:r>
          </a:p>
          <a:p>
            <a:r>
              <a:rPr lang="fr-FR" sz="2400" b="1" i="0" baseline="0" dirty="0">
                <a:latin typeface="Marianne" panose="02000000000000000000" pitchFamily="50" charset="0"/>
              </a:rPr>
              <a:t>et de l’ouverture des données de recherche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775" y="3674588"/>
            <a:ext cx="354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cap="small" dirty="0">
                <a:solidFill>
                  <a:srgbClr val="009081"/>
                </a:solidFill>
              </a:rPr>
              <a:t>4</a:t>
            </a:r>
            <a:r>
              <a:rPr lang="fr-FR" b="1" cap="small" dirty="0">
                <a:solidFill>
                  <a:srgbClr val="009081"/>
                </a:solidFill>
              </a:rPr>
              <a:t> Centres de référence établissement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9625" y="2437656"/>
            <a:ext cx="3762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9081"/>
                </a:solidFill>
              </a:rPr>
              <a:t>6 +  </a:t>
            </a:r>
            <a:r>
              <a:rPr lang="fr-FR" b="1" cap="small" dirty="0">
                <a:solidFill>
                  <a:srgbClr val="009081"/>
                </a:solidFill>
              </a:rPr>
              <a:t>Centres de référence thématiques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Expertise par domaine scientifique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5902" y="4005258"/>
            <a:ext cx="3059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9081"/>
                </a:solidFill>
              </a:rPr>
              <a:t>4</a:t>
            </a:r>
            <a:r>
              <a:rPr lang="fr-FR" b="1" cap="small" dirty="0">
                <a:solidFill>
                  <a:srgbClr val="009081"/>
                </a:solidFill>
              </a:rPr>
              <a:t> Centres de ressources 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Pour soutenir les ateliers et capitaliser leurs pratiques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331" y="2084820"/>
            <a:ext cx="3546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cap="small" dirty="0">
                <a:solidFill>
                  <a:srgbClr val="009081"/>
                </a:solidFill>
              </a:rPr>
              <a:t>15 +</a:t>
            </a:r>
            <a:r>
              <a:rPr lang="fr-FR" b="1" cap="small" dirty="0">
                <a:solidFill>
                  <a:srgbClr val="009081"/>
                </a:solidFill>
              </a:rPr>
              <a:t> Ateliers de la donnée</a:t>
            </a:r>
          </a:p>
          <a:p>
            <a:pPr algn="r"/>
            <a:r>
              <a:rPr lang="fr-FR" sz="1600" i="1" dirty="0">
                <a:solidFill>
                  <a:srgbClr val="37635F"/>
                </a:solidFill>
              </a:rPr>
              <a:t>Expertise généraliste en proximité des équipes de recherche pour toute question relative à la donnée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840" y="4054066"/>
            <a:ext cx="319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/>
              <a:t>Accompagnement propre </a:t>
            </a:r>
            <a:br>
              <a:rPr lang="fr-FR" sz="1600" i="1" dirty="0"/>
            </a:br>
            <a:r>
              <a:rPr lang="fr-FR" sz="1600" i="1" dirty="0"/>
              <a:t>aux orientations de l’établissement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235683" y="4391525"/>
            <a:ext cx="1482953" cy="145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avec coin arrondi et coin rogné 15"/>
          <p:cNvSpPr/>
          <p:nvPr/>
        </p:nvSpPr>
        <p:spPr>
          <a:xfrm>
            <a:off x="-1" y="4882409"/>
            <a:ext cx="4531057" cy="1169574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88B7B04-5BCA-4391-B91C-864EE019C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60" y="2039647"/>
            <a:ext cx="4954238" cy="40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>
                <a:latin typeface="Marianne" panose="02000000000000000000" pitchFamily="50" charset="0"/>
              </a:rPr>
              <a:t>Un écosystème au service du partage </a:t>
            </a:r>
          </a:p>
          <a:p>
            <a:r>
              <a:rPr lang="fr-FR" sz="2400" b="1" i="0" baseline="0" dirty="0">
                <a:latin typeface="Marianne" panose="02000000000000000000" pitchFamily="50" charset="0"/>
              </a:rPr>
              <a:t>et de l’ouverture des données de recherche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775" y="3674588"/>
            <a:ext cx="354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cap="small" dirty="0">
                <a:solidFill>
                  <a:srgbClr val="009081"/>
                </a:solidFill>
              </a:rPr>
              <a:t>4</a:t>
            </a:r>
            <a:r>
              <a:rPr lang="fr-FR" b="1" cap="small" dirty="0">
                <a:solidFill>
                  <a:srgbClr val="009081"/>
                </a:solidFill>
              </a:rPr>
              <a:t> Centres de référence établissement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9625" y="2437656"/>
            <a:ext cx="3762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9081"/>
                </a:solidFill>
              </a:rPr>
              <a:t>6 +  </a:t>
            </a:r>
            <a:r>
              <a:rPr lang="fr-FR" b="1" cap="small" dirty="0">
                <a:solidFill>
                  <a:srgbClr val="009081"/>
                </a:solidFill>
              </a:rPr>
              <a:t>Centres de référence thématiques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Expertise par domaine scientifique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5902" y="4005258"/>
            <a:ext cx="3059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9081"/>
                </a:solidFill>
              </a:rPr>
              <a:t>4</a:t>
            </a:r>
            <a:r>
              <a:rPr lang="fr-FR" b="1" cap="small" dirty="0">
                <a:solidFill>
                  <a:srgbClr val="009081"/>
                </a:solidFill>
              </a:rPr>
              <a:t> Centres de ressources 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Pour soutenir les ateliers et capitaliser leurs pratiques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65102" y="5641961"/>
            <a:ext cx="3546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9081"/>
                </a:solidFill>
              </a:rPr>
              <a:t>1 </a:t>
            </a:r>
            <a:r>
              <a:rPr lang="fr-FR" b="1" cap="small" dirty="0">
                <a:solidFill>
                  <a:srgbClr val="009081"/>
                </a:solidFill>
              </a:rPr>
              <a:t>Catalogue des données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Repérer et signaler les données 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des entrepôts externes </a:t>
            </a:r>
          </a:p>
          <a:p>
            <a:r>
              <a:rPr lang="fr-FR" sz="1600" i="1" dirty="0">
                <a:solidFill>
                  <a:srgbClr val="37635F"/>
                </a:solidFill>
              </a:rPr>
              <a:t>de confiance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331" y="2084820"/>
            <a:ext cx="3546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cap="small" dirty="0">
                <a:solidFill>
                  <a:srgbClr val="009081"/>
                </a:solidFill>
              </a:rPr>
              <a:t>15 +</a:t>
            </a:r>
            <a:r>
              <a:rPr lang="fr-FR" b="1" cap="small" dirty="0">
                <a:solidFill>
                  <a:srgbClr val="009081"/>
                </a:solidFill>
              </a:rPr>
              <a:t> Ateliers de la donnée</a:t>
            </a:r>
          </a:p>
          <a:p>
            <a:pPr algn="r"/>
            <a:r>
              <a:rPr lang="fr-FR" sz="1600" i="1" dirty="0">
                <a:solidFill>
                  <a:srgbClr val="37635F"/>
                </a:solidFill>
              </a:rPr>
              <a:t>Expertise généraliste en proximité des équipes de recherche pour toute question relative à la donnée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840" y="4054066"/>
            <a:ext cx="319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/>
              <a:t>Accompagnement propre </a:t>
            </a:r>
            <a:br>
              <a:rPr lang="fr-FR" sz="1600" i="1" dirty="0"/>
            </a:br>
            <a:r>
              <a:rPr lang="fr-FR" sz="1600" i="1" dirty="0"/>
              <a:t>aux orientations de l’établissement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235683" y="4391525"/>
            <a:ext cx="1482953" cy="145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27842" y="5357793"/>
            <a:ext cx="3546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cap="small" dirty="0">
                <a:solidFill>
                  <a:srgbClr val="009081"/>
                </a:solidFill>
              </a:rPr>
              <a:t>1</a:t>
            </a:r>
            <a:r>
              <a:rPr lang="fr-FR" b="1" cap="small" dirty="0">
                <a:solidFill>
                  <a:srgbClr val="009081"/>
                </a:solidFill>
              </a:rPr>
              <a:t> Entrepôt de données</a:t>
            </a:r>
          </a:p>
          <a:p>
            <a:pPr algn="r"/>
            <a:r>
              <a:rPr lang="fr-FR" sz="1600" i="1" dirty="0">
                <a:solidFill>
                  <a:srgbClr val="37635F"/>
                </a:solidFill>
              </a:rPr>
              <a:t>Offre mutualisée pour tous les établissements pour le dépôt et la publication des données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724A3B-59F4-4A63-8F2D-19B5E3CA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3" y="2031083"/>
            <a:ext cx="4927795" cy="39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232135-A981-48A3-9767-0291E976C4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1" y="1746972"/>
            <a:ext cx="1854004" cy="18540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-185738"/>
            <a:r>
              <a:rPr lang="fr-FR" sz="2400" b="1" i="0" baseline="0" dirty="0">
                <a:latin typeface="Marianne" panose="02000000000000000000" pitchFamily="50" charset="0"/>
              </a:rPr>
              <a:t>Les ateliers de la donnée</a:t>
            </a:r>
            <a:br>
              <a:rPr lang="fr-FR" sz="2400" b="1" i="0" baseline="0" dirty="0">
                <a:latin typeface="Marianne" panose="02000000000000000000" pitchFamily="50" charset="0"/>
              </a:rPr>
            </a:br>
            <a:r>
              <a:rPr lang="fr-FR" sz="1600" baseline="0" dirty="0">
                <a:latin typeface="Marianne" panose="02000000000000000000" pitchFamily="50" charset="0"/>
              </a:rPr>
              <a:t>décembre 2022</a:t>
            </a:r>
            <a:endParaRPr lang="fr-FR" sz="2400" baseline="0" dirty="0">
              <a:latin typeface="Marianne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31" y="3489510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b="1" dirty="0">
                <a:solidFill>
                  <a:srgbClr val="009081"/>
                </a:solidFill>
              </a:rPr>
              <a:t>Expertise généraliste en proximité des équipes de recherche pour toute question relative à la donnée</a:t>
            </a:r>
          </a:p>
          <a:p>
            <a:pPr algn="ctr"/>
            <a:endParaRPr lang="fr-FR" b="1" dirty="0">
              <a:solidFill>
                <a:srgbClr val="009081"/>
              </a:solidFill>
            </a:endParaRPr>
          </a:p>
          <a:p>
            <a:r>
              <a:rPr lang="fr-FR" dirty="0"/>
              <a:t>Mutualisation des services et des compétences des établissements à l’échelle d’un territoire</a:t>
            </a:r>
          </a:p>
          <a:p>
            <a:r>
              <a:rPr lang="fr-FR" dirty="0"/>
              <a:t>Association des métiers de recherche / BU-IST / informatique</a:t>
            </a:r>
          </a:p>
          <a:p>
            <a:endParaRPr lang="fr-FR" dirty="0">
              <a:solidFill>
                <a:srgbClr val="0CB695"/>
              </a:solidFill>
            </a:endParaRPr>
          </a:p>
          <a:p>
            <a:r>
              <a:rPr lang="fr-FR" sz="1600" i="1" dirty="0">
                <a:solidFill>
                  <a:srgbClr val="085D55"/>
                </a:solidFill>
              </a:rPr>
              <a:t>Développement progressif des ateliers de la donnée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rgbClr val="085D55"/>
                </a:solidFill>
              </a:rPr>
              <a:t>Au rythme de leur conception par les établissements</a:t>
            </a:r>
            <a:endParaRPr lang="fr-FR" sz="1600" b="1" dirty="0">
              <a:solidFill>
                <a:srgbClr val="009081"/>
              </a:solidFill>
            </a:endParaRPr>
          </a:p>
          <a:p>
            <a:endParaRPr lang="fr-FR" sz="1600" dirty="0"/>
          </a:p>
        </p:txBody>
      </p:sp>
      <p:pic>
        <p:nvPicPr>
          <p:cNvPr id="1026" name="Picture 2" descr="https://recherche.data.gouv.fr/uploads/general/Images/Carte_AteliersdelaDonnee_dec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8" y="610351"/>
            <a:ext cx="5322626" cy="56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4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525EBF-8272-42BC-9C58-2225F8389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3" y="2655893"/>
            <a:ext cx="1821292" cy="9739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59DC30-A345-4438-8729-9BF13FCB3A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2440840"/>
            <a:ext cx="2784938" cy="13728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EBEF2C-BF81-4E99-A453-7E6E89A088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86" y="787319"/>
            <a:ext cx="1105280" cy="1350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7D7482-CCE0-4ECE-A715-15CFEC287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8" y="5348612"/>
            <a:ext cx="3438698" cy="8970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7F2ED37-39E3-4C28-B18D-6ADEEE8D7D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832621"/>
            <a:ext cx="2360661" cy="11777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2ED0C6-ADFB-42FB-8500-9AF5BCC60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5" y="4244143"/>
            <a:ext cx="3329750" cy="5993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8ABA90-2505-425E-B2BE-D5B55D65301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1" y="1513838"/>
            <a:ext cx="1855394" cy="18540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>
                <a:latin typeface="Marianne" panose="02000000000000000000" pitchFamily="50" charset="0"/>
              </a:rPr>
              <a:t>Les centres de référence thématiques</a:t>
            </a:r>
          </a:p>
          <a:p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198331" y="3367842"/>
            <a:ext cx="5929514" cy="2487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>
                <a:solidFill>
                  <a:srgbClr val="13988A"/>
                </a:solidFill>
              </a:rPr>
              <a:t>Expertise par </a:t>
            </a:r>
            <a:r>
              <a:rPr lang="fr-FR" sz="2000" b="1" i="1" dirty="0">
                <a:solidFill>
                  <a:srgbClr val="009081"/>
                </a:solidFill>
              </a:rPr>
              <a:t>domaine scientifique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Définition et diffusion des </a:t>
            </a:r>
            <a:r>
              <a:rPr lang="fr-FR" sz="1600" b="1" dirty="0"/>
              <a:t>bonnes pratiques et des standards internationaux de gestion, traitement et diffusion des données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par domaine scientifique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700" i="1" dirty="0">
              <a:solidFill>
                <a:srgbClr val="0CB69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>
                <a:solidFill>
                  <a:srgbClr val="0CB695"/>
                </a:solidFill>
              </a:rPr>
              <a:t>Premier paysage proposé : </a:t>
            </a:r>
            <a:br>
              <a:rPr lang="fr-FR" sz="1800" b="1" dirty="0">
                <a:solidFill>
                  <a:srgbClr val="0CB695"/>
                </a:solidFill>
              </a:rPr>
            </a:br>
            <a:r>
              <a:rPr lang="fr-FR" sz="1600" b="1" dirty="0">
                <a:solidFill>
                  <a:srgbClr val="0CB695"/>
                </a:solidFill>
              </a:rPr>
              <a:t>infrastructures de recherche ayant une activité structurante de gestion et diffusion de données pour leur communauté scientifique</a:t>
            </a:r>
            <a:endParaRPr 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198331" y="5854890"/>
            <a:ext cx="175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latin typeface="Marianne" panose="02000000000000000000" pitchFamily="50" charset="0"/>
              </a:rPr>
              <a:t>novembre 2022</a:t>
            </a:r>
            <a:endParaRPr lang="fr-FR" sz="2400" i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17394"/>
      </p:ext>
    </p:extLst>
  </p:cSld>
  <p:clrMapOvr>
    <a:masterClrMapping/>
  </p:clrMapOvr>
</p:sld>
</file>

<file path=ppt/theme/theme1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RechercheDataGouv</Template>
  <TotalTime>1481</TotalTime>
  <Words>968</Words>
  <Application>Microsoft Office PowerPoint</Application>
  <PresentationFormat>Grand écran</PresentationFormat>
  <Paragraphs>152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Marianne</vt:lpstr>
      <vt:lpstr>Wingdings</vt:lpstr>
      <vt:lpstr>RechercheDataGouv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isabelle.blanc@recherche.gouv.fr</dc:creator>
  <cp:lastModifiedBy>Nadège Joly</cp:lastModifiedBy>
  <cp:revision>95</cp:revision>
  <dcterms:created xsi:type="dcterms:W3CDTF">2022-06-27T08:18:46Z</dcterms:created>
  <dcterms:modified xsi:type="dcterms:W3CDTF">2023-03-21T13:32:00Z</dcterms:modified>
</cp:coreProperties>
</file>